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notesMasterIdLst>
    <p:notesMasterId r:id="rId1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943600" y="0"/>
            <a:ext cx="3200400" cy="5143500"/>
          </a:xfrm>
          <a:prstGeom prst="rect">
            <a:avLst/>
          </a:prstGeom>
          <a:solidFill>
            <a:srgbClr val="0F2044">
              <a:alpha val="70000"/>
            </a:srgbClr>
          </a:solidFill>
          <a:ln w="12700">
            <a:solidFill>
              <a:srgbClr val="0F204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772400" y="0"/>
            <a:ext cx="1371600" cy="5143500"/>
          </a:xfrm>
          <a:prstGeom prst="rect">
            <a:avLst/>
          </a:prstGeom>
          <a:solidFill>
            <a:srgbClr val="162952">
              <a:alpha val="90000"/>
            </a:srgbClr>
          </a:solidFill>
          <a:ln w="12700">
            <a:solidFill>
              <a:srgbClr val="16295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411480"/>
            <a:ext cx="1280160" cy="347472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411480"/>
            <a:ext cx="1280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A1628"/>
                </a:solidFill>
              </a:rPr>
              <a:t>NEXA AI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57200" y="1005840"/>
            <a:ext cx="5943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FFFFFF"/>
                </a:solidFill>
              </a:rPr>
              <a:t>The ERP Built for</a:t>
            </a:r>
            <a:endParaRPr lang="en-US" sz="38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FFFFFF"/>
                </a:solidFill>
              </a:rPr>
              <a:t>How Modern Finance</a:t>
            </a:r>
            <a:endParaRPr lang="en-US" sz="38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FFFFFF"/>
                </a:solidFill>
              </a:rPr>
              <a:t>Actually Works</a:t>
            </a:r>
            <a:endParaRPr lang="en-US" sz="3800" dirty="0"/>
          </a:p>
        </p:txBody>
      </p:sp>
      <p:sp>
        <p:nvSpPr>
          <p:cNvPr id="8" name="Text 6"/>
          <p:cNvSpPr/>
          <p:nvPr/>
        </p:nvSpPr>
        <p:spPr>
          <a:xfrm>
            <a:off x="457200" y="2926080"/>
            <a:ext cx="5943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C2CB"/>
                </a:solidFill>
              </a:rPr>
              <a:t>AI-native. Multi-tenant. Auditable. Fast to deploy.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57200" y="3401568"/>
            <a:ext cx="3200400" cy="27432"/>
          </a:xfrm>
          <a:prstGeom prst="rect">
            <a:avLst/>
          </a:prstGeom>
          <a:solidFill>
            <a:srgbClr val="8899BB"/>
          </a:solidFill>
          <a:ln w="12700">
            <a:solidFill>
              <a:srgbClr val="8899B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352044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EDF5"/>
                </a:solidFill>
              </a:rPr>
              <a:t>Sayeed Raja — CEO &amp; Co-Founder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57200" y="3794760"/>
            <a:ext cx="5486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99BB"/>
                </a:solidFill>
              </a:rPr>
              <a:t>sayeed@nexaai.co.uk  |  07951 001 947  |  nexaai.co.uk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57200" y="4160520"/>
            <a:ext cx="1645920" cy="320040"/>
          </a:xfrm>
          <a:prstGeom prst="rect">
            <a:avLst>
              <a:gd name="adj" fmla="val 14286"/>
            </a:avLst>
          </a:prstGeom>
          <a:solidFill>
            <a:srgbClr val="7B61FF"/>
          </a:solidFill>
          <a:ln w="12700">
            <a:solidFill>
              <a:srgbClr val="7B61F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" y="416052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PRE-SEED RAISE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6675120" y="1097280"/>
            <a:ext cx="2011680" cy="914400"/>
          </a:xfrm>
          <a:prstGeom prst="rect">
            <a:avLst/>
          </a:prstGeom>
          <a:solidFill>
            <a:srgbClr val="162952"/>
          </a:solidFill>
          <a:ln w="12700">
            <a:solidFill>
              <a:srgbClr val="00C2C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675120" y="118872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0C2CB"/>
                </a:solidFill>
              </a:rPr>
              <a:t>£100K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6675120" y="1645920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899BB"/>
                </a:solidFill>
              </a:rPr>
              <a:t>ARR Contracted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6675120" y="2286000"/>
            <a:ext cx="2011680" cy="914400"/>
          </a:xfrm>
          <a:prstGeom prst="rect">
            <a:avLst/>
          </a:prstGeom>
          <a:solidFill>
            <a:srgbClr val="162952"/>
          </a:solidFill>
          <a:ln w="12700">
            <a:solidFill>
              <a:srgbClr val="00C2C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6675120" y="237744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0C2CB"/>
                </a:solidFill>
              </a:rPr>
              <a:t>3</a:t>
            </a:r>
            <a:endParaRPr lang="en-US" sz="2800" dirty="0"/>
          </a:p>
        </p:txBody>
      </p:sp>
      <p:sp>
        <p:nvSpPr>
          <p:cNvPr id="19" name="Text 17"/>
          <p:cNvSpPr/>
          <p:nvPr/>
        </p:nvSpPr>
        <p:spPr>
          <a:xfrm>
            <a:off x="6675120" y="2834640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899BB"/>
                </a:solidFill>
              </a:rPr>
              <a:t>Paying Customers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6675120" y="3474720"/>
            <a:ext cx="2011680" cy="914400"/>
          </a:xfrm>
          <a:prstGeom prst="rect">
            <a:avLst/>
          </a:prstGeom>
          <a:solidFill>
            <a:srgbClr val="162952"/>
          </a:solidFill>
          <a:ln w="12700">
            <a:solidFill>
              <a:srgbClr val="00C2C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6675120" y="356616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0C2CB"/>
                </a:solidFill>
              </a:rPr>
              <a:t>5</a:t>
            </a:r>
            <a:endParaRPr lang="en-US" sz="2800" dirty="0"/>
          </a:p>
        </p:txBody>
      </p:sp>
      <p:sp>
        <p:nvSpPr>
          <p:cNvPr id="22" name="Text 20"/>
          <p:cNvSpPr/>
          <p:nvPr/>
        </p:nvSpPr>
        <p:spPr>
          <a:xfrm>
            <a:off x="6675120" y="4023360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899BB"/>
                </a:solidFill>
              </a:rPr>
              <a:t>Pilots In Progress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256032"/>
            <a:ext cx="1463040" cy="256032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56032"/>
            <a:ext cx="1463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A1628"/>
                </a:solidFill>
              </a:rPr>
              <a:t>PRICING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Transparent, modular pricing. Land and expand.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365760" y="1261872"/>
            <a:ext cx="2651760" cy="3493008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261872"/>
            <a:ext cx="64008" cy="3493008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1316736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Standard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548640" y="1682496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0C2CB"/>
                </a:solidFill>
              </a:rPr>
              <a:t>£499</a:t>
            </a:r>
            <a:pPr indent="0" marL="0">
              <a:buNone/>
            </a:pPr>
            <a:r>
              <a:rPr lang="en-US" sz="1300" dirty="0">
                <a:solidFill>
                  <a:srgbClr val="8899BB"/>
                </a:solidFill>
              </a:rPr>
              <a:t>/mo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548640" y="2231136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899BB"/>
                </a:solidFill>
              </a:rPr>
              <a:t>10 users included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502920" y="2505456"/>
            <a:ext cx="2331720" cy="18288"/>
          </a:xfrm>
          <a:prstGeom prst="rect">
            <a:avLst/>
          </a:prstGeom>
          <a:solidFill>
            <a:srgbClr val="162952"/>
          </a:solidFill>
          <a:ln w="12700">
            <a:solidFill>
              <a:srgbClr val="16295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2615184"/>
            <a:ext cx="2331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E8EDF5"/>
                </a:solidFill>
              </a:rPr>
              <a:t>Finance + reporting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48640" y="2999232"/>
            <a:ext cx="2331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E8EDF5"/>
                </a:solidFill>
              </a:rPr>
              <a:t>Standard workflows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548640" y="3383280"/>
            <a:ext cx="2331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E8EDF5"/>
                </a:solidFill>
              </a:rPr>
              <a:t>Core integrations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548640" y="3767328"/>
            <a:ext cx="2331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E8EDF5"/>
                </a:solidFill>
              </a:rPr>
              <a:t>1.5M AI tokens/mo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548640" y="4151376"/>
            <a:ext cx="2331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E8EDF5"/>
                </a:solidFill>
              </a:rPr>
              <a:t>150K API calls/mo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200400" y="1005840"/>
            <a:ext cx="2743200" cy="3749040"/>
          </a:xfrm>
          <a:prstGeom prst="rect">
            <a:avLst/>
          </a:prstGeom>
          <a:solidFill>
            <a:srgbClr val="162952"/>
          </a:solidFill>
          <a:ln w="25400">
            <a:solidFill>
              <a:srgbClr val="00E5A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200400" y="1005840"/>
            <a:ext cx="2743200" cy="256032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200400" y="1005840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A1628"/>
                </a:solidFill>
              </a:rPr>
              <a:t>MOST POPULAR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3429000" y="1316736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Professional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3429000" y="1682496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0E5A0"/>
                </a:solidFill>
              </a:rPr>
              <a:t>£1,499</a:t>
            </a:r>
            <a:pPr indent="0" marL="0">
              <a:buNone/>
            </a:pPr>
            <a:r>
              <a:rPr lang="en-US" sz="1300" dirty="0">
                <a:solidFill>
                  <a:srgbClr val="8899BB"/>
                </a:solidFill>
              </a:rPr>
              <a:t>/mo</a:t>
            </a:r>
            <a:endParaRPr lang="en-US" sz="3000" dirty="0"/>
          </a:p>
        </p:txBody>
      </p:sp>
      <p:sp>
        <p:nvSpPr>
          <p:cNvPr id="21" name="Text 19"/>
          <p:cNvSpPr/>
          <p:nvPr/>
        </p:nvSpPr>
        <p:spPr>
          <a:xfrm>
            <a:off x="3429000" y="2231136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899BB"/>
                </a:solidFill>
              </a:rPr>
              <a:t>30 users included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3383280" y="2505456"/>
            <a:ext cx="2331720" cy="18288"/>
          </a:xfrm>
          <a:prstGeom prst="rect">
            <a:avLst/>
          </a:prstGeom>
          <a:solidFill>
            <a:srgbClr val="162952"/>
          </a:solidFill>
          <a:ln w="12700">
            <a:solidFill>
              <a:srgbClr val="162952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429000" y="2615184"/>
            <a:ext cx="2331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E8EDF5"/>
                </a:solidFill>
              </a:rPr>
              <a:t>All modules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3429000" y="2999232"/>
            <a:ext cx="2331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E8EDF5"/>
                </a:solidFill>
              </a:rPr>
              <a:t>Advanced approvals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3429000" y="3383280"/>
            <a:ext cx="2331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E8EDF5"/>
                </a:solidFill>
              </a:rPr>
              <a:t>Automation + alerts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3429000" y="3767328"/>
            <a:ext cx="2331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E8EDF5"/>
                </a:solidFill>
              </a:rPr>
              <a:t>7.5M AI tokens/mo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3429000" y="4151376"/>
            <a:ext cx="2331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E8EDF5"/>
                </a:solidFill>
              </a:rPr>
              <a:t>750K API calls/mo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126480" y="1261872"/>
            <a:ext cx="2651760" cy="3493008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6126480" y="1261872"/>
            <a:ext cx="64008" cy="3493008"/>
          </a:xfrm>
          <a:prstGeom prst="rect">
            <a:avLst/>
          </a:prstGeom>
          <a:solidFill>
            <a:srgbClr val="7B61FF"/>
          </a:solidFill>
          <a:ln w="12700">
            <a:solidFill>
              <a:srgbClr val="7B61FF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309360" y="1316736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Enterprise</a:t>
            </a:r>
            <a:endParaRPr lang="en-US" sz="1500" dirty="0"/>
          </a:p>
        </p:txBody>
      </p:sp>
      <p:sp>
        <p:nvSpPr>
          <p:cNvPr id="31" name="Text 29"/>
          <p:cNvSpPr/>
          <p:nvPr/>
        </p:nvSpPr>
        <p:spPr>
          <a:xfrm>
            <a:off x="6309360" y="1682496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7B61FF"/>
                </a:solidFill>
              </a:rPr>
              <a:t>£3,999</a:t>
            </a:r>
            <a:pPr indent="0" marL="0">
              <a:buNone/>
            </a:pPr>
            <a:r>
              <a:rPr lang="en-US" sz="1300" dirty="0">
                <a:solidFill>
                  <a:srgbClr val="8899BB"/>
                </a:solidFill>
              </a:rPr>
              <a:t>/mo</a:t>
            </a:r>
            <a:endParaRPr lang="en-US" sz="3000" dirty="0"/>
          </a:p>
        </p:txBody>
      </p:sp>
      <p:sp>
        <p:nvSpPr>
          <p:cNvPr id="32" name="Text 30"/>
          <p:cNvSpPr/>
          <p:nvPr/>
        </p:nvSpPr>
        <p:spPr>
          <a:xfrm>
            <a:off x="6309360" y="2231136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899BB"/>
                </a:solidFill>
              </a:rPr>
              <a:t>100 users included</a:t>
            </a:r>
            <a:endParaRPr lang="en-US" sz="950" dirty="0"/>
          </a:p>
        </p:txBody>
      </p:sp>
      <p:sp>
        <p:nvSpPr>
          <p:cNvPr id="33" name="Shape 31"/>
          <p:cNvSpPr/>
          <p:nvPr/>
        </p:nvSpPr>
        <p:spPr>
          <a:xfrm>
            <a:off x="6263640" y="2505456"/>
            <a:ext cx="2331720" cy="18288"/>
          </a:xfrm>
          <a:prstGeom prst="rect">
            <a:avLst/>
          </a:prstGeom>
          <a:solidFill>
            <a:srgbClr val="162952"/>
          </a:solidFill>
          <a:ln w="12700">
            <a:solidFill>
              <a:srgbClr val="162952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309360" y="2615184"/>
            <a:ext cx="2331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E8EDF5"/>
                </a:solidFill>
              </a:rPr>
              <a:t>All modules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6309360" y="2999232"/>
            <a:ext cx="2331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E8EDF5"/>
                </a:solidFill>
              </a:rPr>
              <a:t>SLA + compliance packs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6309360" y="3383280"/>
            <a:ext cx="2331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E8EDF5"/>
                </a:solidFill>
              </a:rPr>
              <a:t>Dedicated support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6309360" y="3767328"/>
            <a:ext cx="2331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E8EDF5"/>
                </a:solidFill>
              </a:rPr>
              <a:t>30M AI tokens/mo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6309360" y="4151376"/>
            <a:ext cx="2331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E8EDF5"/>
                </a:solidFill>
              </a:rPr>
              <a:t>3M API calls/mo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365760" y="4828032"/>
            <a:ext cx="8412480" cy="237744"/>
          </a:xfrm>
          <a:prstGeom prst="rect">
            <a:avLst/>
          </a:prstGeom>
          <a:solidFill>
            <a:srgbClr val="162952"/>
          </a:solidFill>
          <a:ln w="12700">
            <a:solidFill>
              <a:srgbClr val="162952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365760" y="4828032"/>
            <a:ext cx="8412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899BB"/>
                </a:solidFill>
              </a:rPr>
              <a:t>Additional users: £25/mo (Standard)  ·  £22/mo (Professional)  ·  £18/mo (Enterprise)  |  Packaged onboarding: fixed-scope, fixed-price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256032"/>
            <a:ext cx="1463040" cy="256032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56032"/>
            <a:ext cx="1463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A1628"/>
                </a:solidFill>
              </a:rPr>
              <a:t>GO-TO-MARKET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Prove ROI fast. Expand across modules and sites.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365760" y="1188720"/>
            <a:ext cx="384048" cy="384048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18872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628"/>
                </a:solidFill>
              </a:rPr>
              <a:t>1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868680" y="1188720"/>
            <a:ext cx="3840480" cy="457200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005840" y="1225296"/>
            <a:ext cx="10972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Lead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1005840" y="1426464"/>
            <a:ext cx="34747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899BB"/>
                </a:solidFill>
              </a:rPr>
              <a:t>Founder-led + partner referrals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365760" y="1847088"/>
            <a:ext cx="384048" cy="384048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65760" y="184708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628"/>
                </a:solidFill>
              </a:rPr>
              <a:t>2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868680" y="1847088"/>
            <a:ext cx="3840480" cy="457200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1005840" y="1883664"/>
            <a:ext cx="10972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Demo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1005840" y="2084832"/>
            <a:ext cx="34747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899BB"/>
                </a:solidFill>
              </a:rPr>
              <a:t>Proof-based: live reconciliations + approvals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365760" y="2505456"/>
            <a:ext cx="384048" cy="384048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65760" y="2505456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628"/>
                </a:solidFill>
              </a:rPr>
              <a:t>3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868680" y="2505456"/>
            <a:ext cx="3840480" cy="457200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05840" y="2542032"/>
            <a:ext cx="10972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Pilot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1005840" y="2743200"/>
            <a:ext cx="34747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899BB"/>
                </a:solidFill>
              </a:rPr>
              <a:t>2–4 weeks, defined scope, measurable ROI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365760" y="3163824"/>
            <a:ext cx="384048" cy="384048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65760" y="316382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628"/>
                </a:solidFill>
              </a:rPr>
              <a:t>4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868680" y="3163824"/>
            <a:ext cx="3840480" cy="457200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1005840" y="3200400"/>
            <a:ext cx="10972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Rollout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1005840" y="3401568"/>
            <a:ext cx="34747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899BB"/>
                </a:solidFill>
              </a:rPr>
              <a:t>Finance + reporting first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365760" y="3822192"/>
            <a:ext cx="384048" cy="384048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65760" y="382219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628"/>
                </a:solidFill>
              </a:rPr>
              <a:t>5</a:t>
            </a:r>
            <a:endParaRPr lang="en-US" sz="1400" dirty="0"/>
          </a:p>
        </p:txBody>
      </p:sp>
      <p:sp>
        <p:nvSpPr>
          <p:cNvPr id="27" name="Shape 25"/>
          <p:cNvSpPr/>
          <p:nvPr/>
        </p:nvSpPr>
        <p:spPr>
          <a:xfrm>
            <a:off x="868680" y="3822192"/>
            <a:ext cx="3840480" cy="457200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1005840" y="3858768"/>
            <a:ext cx="10972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Expand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1005840" y="4059936"/>
            <a:ext cx="34747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899BB"/>
                </a:solidFill>
              </a:rPr>
              <a:t>Inventory · procurement · projects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5029200" y="1188720"/>
            <a:ext cx="3749040" cy="3401568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5029200" y="1188720"/>
            <a:ext cx="64008" cy="3401568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212080" y="1325880"/>
            <a:ext cx="3291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Acquisition Channels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5212080" y="1719072"/>
            <a:ext cx="33375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0E5A0"/>
                </a:solidFill>
              </a:rPr>
              <a:t>Partner channel (primary)</a:t>
            </a:r>
            <a:endParaRPr lang="en-US" sz="1050" dirty="0"/>
          </a:p>
        </p:txBody>
      </p:sp>
      <p:sp>
        <p:nvSpPr>
          <p:cNvPr id="34" name="Text 32"/>
          <p:cNvSpPr/>
          <p:nvPr/>
        </p:nvSpPr>
        <p:spPr>
          <a:xfrm>
            <a:off x="5212080" y="1947672"/>
            <a:ext cx="33375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E8EDF5"/>
                </a:solidFill>
              </a:rPr>
              <a:t>MSPs, accountants, fractional CIOs. 6 partners signed. TD Synnex in active conversation.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5212080" y="2468880"/>
            <a:ext cx="33375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0E5A0"/>
                </a:solidFill>
              </a:rPr>
              <a:t>AWS Marketplace + network</a:t>
            </a:r>
            <a:endParaRPr lang="en-US" sz="1050" dirty="0"/>
          </a:p>
        </p:txBody>
      </p:sp>
      <p:sp>
        <p:nvSpPr>
          <p:cNvPr id="36" name="Text 34"/>
          <p:cNvSpPr/>
          <p:nvPr/>
        </p:nvSpPr>
        <p:spPr>
          <a:xfrm>
            <a:off x="5212080" y="2697480"/>
            <a:ext cx="33375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E8EDF5"/>
                </a:solidFill>
              </a:rPr>
              <a:t>Embedded within AWS partner network via founder's ex-AWS background. Active pursuit of AWS Marketplace listing.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5212080" y="3218688"/>
            <a:ext cx="33375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0E5A0"/>
                </a:solidFill>
              </a:rPr>
              <a:t>Vertical outbound</a:t>
            </a:r>
            <a:endParaRPr lang="en-US" sz="1050" dirty="0"/>
          </a:p>
        </p:txBody>
      </p:sp>
      <p:sp>
        <p:nvSpPr>
          <p:cNvPr id="38" name="Text 36"/>
          <p:cNvSpPr/>
          <p:nvPr/>
        </p:nvSpPr>
        <p:spPr>
          <a:xfrm>
            <a:off x="5212080" y="3447288"/>
            <a:ext cx="33375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E8EDF5"/>
                </a:solidFill>
              </a:rPr>
              <a:t>Targeted outbound into defined ICP verticals (manufacturing, healthcare). One workflow wedge per campaign.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5212080" y="3968496"/>
            <a:ext cx="33375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0E5A0"/>
                </a:solidFill>
              </a:rPr>
              <a:t>Customer referrals</a:t>
            </a:r>
            <a:endParaRPr lang="en-US" sz="1050" dirty="0"/>
          </a:p>
        </p:txBody>
      </p:sp>
      <p:sp>
        <p:nvSpPr>
          <p:cNvPr id="40" name="Text 38"/>
          <p:cNvSpPr/>
          <p:nvPr/>
        </p:nvSpPr>
        <p:spPr>
          <a:xfrm>
            <a:off x="5212080" y="4197096"/>
            <a:ext cx="33375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E8EDF5"/>
                </a:solidFill>
              </a:rPr>
              <a:t>Once close-time ROI is proven, referrals become a compounding channel.</a:t>
            </a:r>
            <a:endParaRPr lang="en-US" sz="900" dirty="0"/>
          </a:p>
        </p:txBody>
      </p:sp>
      <p:sp>
        <p:nvSpPr>
          <p:cNvPr id="41" name="Shape 39"/>
          <p:cNvSpPr/>
          <p:nvPr/>
        </p:nvSpPr>
        <p:spPr>
          <a:xfrm>
            <a:off x="365760" y="4709160"/>
            <a:ext cx="4297680" cy="292608"/>
          </a:xfrm>
          <a:prstGeom prst="rect">
            <a:avLst/>
          </a:prstGeom>
          <a:solidFill>
            <a:srgbClr val="162952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457200" y="4709160"/>
            <a:ext cx="42062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00C2CB"/>
                </a:solidFill>
              </a:rPr>
              <a:t>Tracking: Time-to-first-close · Reconciliation hours saved · Approval SLA · Error rate</a:t>
            </a:r>
            <a:endParaRPr lang="en-US" sz="9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256032"/>
            <a:ext cx="1463040" cy="256032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56032"/>
            <a:ext cx="1463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A1628"/>
                </a:solidFill>
              </a:rPr>
              <a:t>TRACTION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Early signal is strong. Revenue contracted, pipeline building.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365760" y="1143000"/>
            <a:ext cx="2651760" cy="1508760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43000"/>
            <a:ext cx="64008" cy="1508760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1325880"/>
            <a:ext cx="23774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00C2CB"/>
                </a:solidFill>
              </a:rPr>
              <a:t>£100K</a:t>
            </a:r>
            <a:endParaRPr lang="en-US" sz="3400" dirty="0"/>
          </a:p>
        </p:txBody>
      </p:sp>
      <p:sp>
        <p:nvSpPr>
          <p:cNvPr id="8" name="Text 6"/>
          <p:cNvSpPr/>
          <p:nvPr/>
        </p:nvSpPr>
        <p:spPr>
          <a:xfrm>
            <a:off x="502920" y="1965960"/>
            <a:ext cx="23774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ARR Contracted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02920" y="2258568"/>
            <a:ext cx="23774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899BB"/>
                </a:solidFill>
              </a:rPr>
              <a:t>Signed MSAs + order forms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3227832" y="1143000"/>
            <a:ext cx="2651760" cy="1508760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227832" y="1143000"/>
            <a:ext cx="64008" cy="1508760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364992" y="1325880"/>
            <a:ext cx="23774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00E5A0"/>
                </a:solidFill>
              </a:rPr>
              <a:t>3</a:t>
            </a:r>
            <a:endParaRPr lang="en-US" sz="3400" dirty="0"/>
          </a:p>
        </p:txBody>
      </p:sp>
      <p:sp>
        <p:nvSpPr>
          <p:cNvPr id="13" name="Text 11"/>
          <p:cNvSpPr/>
          <p:nvPr/>
        </p:nvSpPr>
        <p:spPr>
          <a:xfrm>
            <a:off x="3364992" y="1965960"/>
            <a:ext cx="23774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Paying Customers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364992" y="2258568"/>
            <a:ext cx="23774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899BB"/>
                </a:solidFill>
              </a:rPr>
              <a:t>Live on production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6089904" y="1143000"/>
            <a:ext cx="2651760" cy="1508760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6089904" y="1143000"/>
            <a:ext cx="64008" cy="1508760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227064" y="1325880"/>
            <a:ext cx="23774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F5A623"/>
                </a:solidFill>
              </a:rPr>
              <a:t>5</a:t>
            </a:r>
            <a:endParaRPr lang="en-US" sz="3400" dirty="0"/>
          </a:p>
        </p:txBody>
      </p:sp>
      <p:sp>
        <p:nvSpPr>
          <p:cNvPr id="18" name="Text 16"/>
          <p:cNvSpPr/>
          <p:nvPr/>
        </p:nvSpPr>
        <p:spPr>
          <a:xfrm>
            <a:off x="6227064" y="1965960"/>
            <a:ext cx="23774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Pilots In Progress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227064" y="2258568"/>
            <a:ext cx="23774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899BB"/>
                </a:solidFill>
              </a:rPr>
              <a:t>Active implementations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365760" y="2834640"/>
            <a:ext cx="2651760" cy="1508760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365760" y="2834640"/>
            <a:ext cx="64008" cy="1508760"/>
          </a:xfrm>
          <a:prstGeom prst="rect">
            <a:avLst/>
          </a:prstGeom>
          <a:solidFill>
            <a:srgbClr val="7B61FF"/>
          </a:solidFill>
          <a:ln w="12700">
            <a:solidFill>
              <a:srgbClr val="7B61F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02920" y="3017520"/>
            <a:ext cx="23774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7B61FF"/>
                </a:solidFill>
              </a:rPr>
              <a:t>6</a:t>
            </a:r>
            <a:endParaRPr lang="en-US" sz="3400" dirty="0"/>
          </a:p>
        </p:txBody>
      </p:sp>
      <p:sp>
        <p:nvSpPr>
          <p:cNvPr id="23" name="Text 21"/>
          <p:cNvSpPr/>
          <p:nvPr/>
        </p:nvSpPr>
        <p:spPr>
          <a:xfrm>
            <a:off x="502920" y="3657600"/>
            <a:ext cx="23774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Partners Signed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502920" y="3950208"/>
            <a:ext cx="23774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899BB"/>
                </a:solidFill>
              </a:rPr>
              <a:t>Incl. TD Synnex in conversation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3227832" y="2834640"/>
            <a:ext cx="2651760" cy="1508760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27832" y="2834640"/>
            <a:ext cx="64008" cy="1508760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364992" y="3017520"/>
            <a:ext cx="23774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00C2CB"/>
                </a:solidFill>
              </a:rPr>
              <a:t>£500K</a:t>
            </a:r>
            <a:endParaRPr lang="en-US" sz="3400" dirty="0"/>
          </a:p>
        </p:txBody>
      </p:sp>
      <p:sp>
        <p:nvSpPr>
          <p:cNvPr id="28" name="Text 26"/>
          <p:cNvSpPr/>
          <p:nvPr/>
        </p:nvSpPr>
        <p:spPr>
          <a:xfrm>
            <a:off x="3364992" y="3657600"/>
            <a:ext cx="23774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Qualified Pipeline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3364992" y="3950208"/>
            <a:ext cx="23774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899BB"/>
                </a:solidFill>
              </a:rPr>
              <a:t>12 healthcare in discovery/POC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089904" y="2834640"/>
            <a:ext cx="2651760" cy="1508760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6089904" y="2834640"/>
            <a:ext cx="64008" cy="1508760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227064" y="3017520"/>
            <a:ext cx="23774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00E5A0"/>
                </a:solidFill>
              </a:rPr>
              <a:t>3 Apr</a:t>
            </a:r>
            <a:endParaRPr lang="en-US" sz="3400" dirty="0"/>
          </a:p>
        </p:txBody>
      </p:sp>
      <p:sp>
        <p:nvSpPr>
          <p:cNvPr id="33" name="Text 31"/>
          <p:cNvSpPr/>
          <p:nvPr/>
        </p:nvSpPr>
        <p:spPr>
          <a:xfrm>
            <a:off x="6227064" y="3657600"/>
            <a:ext cx="23774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Next Go-Live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6227064" y="3950208"/>
            <a:ext cx="23774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899BB"/>
                </a:solidFill>
              </a:rPr>
              <a:t>Final implementation check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365760" y="4681728"/>
            <a:ext cx="8412480" cy="320040"/>
          </a:xfrm>
          <a:prstGeom prst="rect">
            <a:avLst/>
          </a:prstGeom>
          <a:solidFill>
            <a:srgbClr val="162952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548640" y="4681728"/>
            <a:ext cx="8046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0E5A0"/>
                </a:solidFill>
              </a:rPr>
              <a:t>Product: Production environment live · Multi-tenant isolation + RBAC · Audit logging · Monitoring baseline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256032"/>
            <a:ext cx="1463040" cy="256032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56032"/>
            <a:ext cx="1463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A1628"/>
                </a:solidFill>
              </a:rPr>
              <a:t>TEAM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Built by operators who have lived this problem.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365760" y="1143000"/>
            <a:ext cx="3977640" cy="3246120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43000"/>
            <a:ext cx="64008" cy="3246120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1298448"/>
            <a:ext cx="3474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Sayeed Raja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594360" y="1673352"/>
            <a:ext cx="3474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0C2CB"/>
                </a:solidFill>
              </a:rPr>
              <a:t>CEO &amp; Co-Founder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94360" y="2029968"/>
            <a:ext cx="3520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1000" dirty="0">
                <a:solidFill>
                  <a:srgbClr val="E8EDF5"/>
                </a:solidFill>
              </a:rPr>
              <a:t>Ex-AWS — deep enterprise SaaS and partner network experience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94360" y="2487168"/>
            <a:ext cx="3520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1000" dirty="0">
                <a:solidFill>
                  <a:srgbClr val="E8EDF5"/>
                </a:solidFill>
              </a:rPr>
              <a:t>Actively embedding Nexa within AWS Marketplace and partner programme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94360" y="2944368"/>
            <a:ext cx="3520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1000" dirty="0">
                <a:solidFill>
                  <a:srgbClr val="E8EDF5"/>
                </a:solidFill>
              </a:rPr>
              <a:t>Finance operations background — built the product from lived pain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94360" y="3401568"/>
            <a:ext cx="3520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1000" dirty="0">
                <a:solidFill>
                  <a:srgbClr val="E8EDF5"/>
                </a:solidFill>
              </a:rPr>
              <a:t>Proven ability to ship production software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526280" y="1143000"/>
            <a:ext cx="4251960" cy="3246120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526280" y="1143000"/>
            <a:ext cx="64008" cy="3246120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754880" y="1298448"/>
            <a:ext cx="3749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Waheed Raja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4754880" y="1673352"/>
            <a:ext cx="3749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0E5A0"/>
                </a:solidFill>
              </a:rPr>
              <a:t>CTO &amp; COO, Co-Founder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754880" y="2029968"/>
            <a:ext cx="3794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1000" dirty="0">
                <a:solidFill>
                  <a:srgbClr val="E8EDF5"/>
                </a:solidFill>
              </a:rPr>
              <a:t>15+ years across fintech, AI, ERP and property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4754880" y="2487168"/>
            <a:ext cx="3794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1000" dirty="0">
                <a:solidFill>
                  <a:srgbClr val="E8EDF5"/>
                </a:solidFill>
              </a:rPr>
              <a:t>Established channel network — facilitating partner engagements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4754880" y="2944368"/>
            <a:ext cx="3794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1000" dirty="0">
                <a:solidFill>
                  <a:srgbClr val="E8EDF5"/>
                </a:solidFill>
              </a:rPr>
              <a:t>Leading product development and developer engagement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4754880" y="3401568"/>
            <a:ext cx="3794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1000" dirty="0">
                <a:solidFill>
                  <a:srgbClr val="E8EDF5"/>
                </a:solidFill>
              </a:rPr>
              <a:t>Operational depth across finance, tech, and infrastructure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365760" y="4553712"/>
            <a:ext cx="8412480" cy="438912"/>
          </a:xfrm>
          <a:prstGeom prst="rect">
            <a:avLst/>
          </a:prstGeom>
          <a:solidFill>
            <a:srgbClr val="162952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548640" y="4553712"/>
            <a:ext cx="80467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5A623"/>
                </a:solidFill>
              </a:rPr>
              <a:t>Design Advisor — Former Oracle ERP Architect · 30+ years building enterprise ERP · Built a feature within Oracle's core ERP still in production use globally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365760" y="5093208"/>
            <a:ext cx="8412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99BB"/>
                </a:solidFill>
              </a:rPr>
              <a:t>Key hires to de-risk: Platform/Security Lead · Implementation Lead · Partnerships Lead · Vertical Sales Lead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256032"/>
            <a:ext cx="1463040" cy="256032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56032"/>
            <a:ext cx="1463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A1628"/>
                </a:solidFill>
              </a:rPr>
              <a:t>FINANCIALS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24-month model. Profitable within the runway. No additional raise required to survive.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365760" y="1024128"/>
            <a:ext cx="2011680" cy="685800"/>
          </a:xfrm>
          <a:prstGeom prst="rect">
            <a:avLst/>
          </a:prstGeom>
          <a:solidFill>
            <a:srgbClr val="0F2044"/>
          </a:solidFill>
          <a:ln w="12700">
            <a:solidFill>
              <a:srgbClr val="00C2C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365760" y="1078992"/>
            <a:ext cx="20116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00C2CB"/>
                </a:solidFill>
              </a:rPr>
              <a:t>£1.37M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365760" y="1444752"/>
            <a:ext cx="20116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8899BB"/>
                </a:solidFill>
              </a:rPr>
              <a:t>ARR at Month 24</a:t>
            </a:r>
            <a:endParaRPr lang="en-US" sz="850" dirty="0"/>
          </a:p>
        </p:txBody>
      </p:sp>
      <p:sp>
        <p:nvSpPr>
          <p:cNvPr id="8" name="Shape 6"/>
          <p:cNvSpPr/>
          <p:nvPr/>
        </p:nvSpPr>
        <p:spPr>
          <a:xfrm>
            <a:off x="2542032" y="1024128"/>
            <a:ext cx="2011680" cy="685800"/>
          </a:xfrm>
          <a:prstGeom prst="rect">
            <a:avLst/>
          </a:prstGeom>
          <a:solidFill>
            <a:srgbClr val="0F2044"/>
          </a:solidFill>
          <a:ln w="12700">
            <a:solidFill>
              <a:srgbClr val="00E5A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2542032" y="1078992"/>
            <a:ext cx="20116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00E5A0"/>
                </a:solidFill>
              </a:rPr>
              <a:t>£609K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2542032" y="1444752"/>
            <a:ext cx="20116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8899BB"/>
                </a:solidFill>
              </a:rPr>
              <a:t>Ending Cash</a:t>
            </a:r>
            <a:endParaRPr lang="en-US" sz="850" dirty="0"/>
          </a:p>
        </p:txBody>
      </p:sp>
      <p:sp>
        <p:nvSpPr>
          <p:cNvPr id="11" name="Shape 9"/>
          <p:cNvSpPr/>
          <p:nvPr/>
        </p:nvSpPr>
        <p:spPr>
          <a:xfrm>
            <a:off x="4718304" y="1024128"/>
            <a:ext cx="2011680" cy="685800"/>
          </a:xfrm>
          <a:prstGeom prst="rect">
            <a:avLst/>
          </a:prstGeom>
          <a:solidFill>
            <a:srgbClr val="0F2044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4718304" y="1078992"/>
            <a:ext cx="20116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5A623"/>
                </a:solidFill>
              </a:rPr>
              <a:t>Jun '27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4718304" y="1444752"/>
            <a:ext cx="20116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8899BB"/>
                </a:solidFill>
              </a:rPr>
              <a:t>EBITDA Positive</a:t>
            </a:r>
            <a:endParaRPr lang="en-US" sz="850" dirty="0"/>
          </a:p>
        </p:txBody>
      </p:sp>
      <p:sp>
        <p:nvSpPr>
          <p:cNvPr id="14" name="Shape 12"/>
          <p:cNvSpPr/>
          <p:nvPr/>
        </p:nvSpPr>
        <p:spPr>
          <a:xfrm>
            <a:off x="6894576" y="1024128"/>
            <a:ext cx="2011680" cy="685800"/>
          </a:xfrm>
          <a:prstGeom prst="rect">
            <a:avLst/>
          </a:prstGeom>
          <a:solidFill>
            <a:srgbClr val="0F2044"/>
          </a:solidFill>
          <a:ln w="12700">
            <a:solidFill>
              <a:srgbClr val="7B61F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894576" y="1078992"/>
            <a:ext cx="20116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7B61FF"/>
                </a:solidFill>
              </a:rPr>
              <a:t>84–88%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6894576" y="1444752"/>
            <a:ext cx="20116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8899BB"/>
                </a:solidFill>
              </a:rPr>
              <a:t>Gross Margin (maturity)</a:t>
            </a:r>
            <a:endParaRPr lang="en-US" sz="850" dirty="0"/>
          </a:p>
        </p:txBody>
      </p:sp>
      <p:sp>
        <p:nvSpPr>
          <p:cNvPr id="17" name="Shape 15"/>
          <p:cNvSpPr/>
          <p:nvPr/>
        </p:nvSpPr>
        <p:spPr>
          <a:xfrm>
            <a:off x="365760" y="1847088"/>
            <a:ext cx="5303520" cy="2286000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365760" y="3561588"/>
            <a:ext cx="5303520" cy="9144"/>
          </a:xfrm>
          <a:prstGeom prst="rect">
            <a:avLst/>
          </a:prstGeom>
          <a:solidFill>
            <a:srgbClr val="1A2E50"/>
          </a:solidFill>
          <a:ln w="12700">
            <a:solidFill>
              <a:srgbClr val="1A2E50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365760" y="2990088"/>
            <a:ext cx="5303520" cy="9144"/>
          </a:xfrm>
          <a:prstGeom prst="rect">
            <a:avLst/>
          </a:prstGeom>
          <a:solidFill>
            <a:srgbClr val="1A2E50"/>
          </a:solidFill>
          <a:ln w="12700">
            <a:solidFill>
              <a:srgbClr val="1A2E50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65760" y="2418588"/>
            <a:ext cx="5303520" cy="9144"/>
          </a:xfrm>
          <a:prstGeom prst="rect">
            <a:avLst/>
          </a:prstGeom>
          <a:solidFill>
            <a:srgbClr val="1A2E50"/>
          </a:solidFill>
          <a:ln w="12700">
            <a:solidFill>
              <a:srgbClr val="1A2E50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365760" y="1847088"/>
            <a:ext cx="5303520" cy="9144"/>
          </a:xfrm>
          <a:prstGeom prst="rect">
            <a:avLst/>
          </a:prstGeom>
          <a:solidFill>
            <a:srgbClr val="1A2E50"/>
          </a:solidFill>
          <a:ln w="12700">
            <a:solidFill>
              <a:srgbClr val="1A2E50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502920" y="4036717"/>
            <a:ext cx="172974" cy="50651"/>
          </a:xfrm>
          <a:prstGeom prst="rect">
            <a:avLst/>
          </a:prstGeom>
          <a:solidFill>
            <a:srgbClr val="1A4A6E"/>
          </a:solidFill>
          <a:ln w="12700">
            <a:solidFill>
              <a:srgbClr val="1A4A6E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12470" y="4036717"/>
            <a:ext cx="172974" cy="50651"/>
          </a:xfrm>
          <a:prstGeom prst="rect">
            <a:avLst/>
          </a:prstGeom>
          <a:solidFill>
            <a:srgbClr val="1A4A6E"/>
          </a:solidFill>
          <a:ln w="12700">
            <a:solidFill>
              <a:srgbClr val="1A4A6E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922020" y="4036717"/>
            <a:ext cx="172974" cy="50651"/>
          </a:xfrm>
          <a:prstGeom prst="rect">
            <a:avLst/>
          </a:prstGeom>
          <a:solidFill>
            <a:srgbClr val="1A4A6E"/>
          </a:solidFill>
          <a:ln w="12700">
            <a:solidFill>
              <a:srgbClr val="1A4A6E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131570" y="4036717"/>
            <a:ext cx="172974" cy="50651"/>
          </a:xfrm>
          <a:prstGeom prst="rect">
            <a:avLst/>
          </a:prstGeom>
          <a:solidFill>
            <a:srgbClr val="1A4A6E"/>
          </a:solidFill>
          <a:ln w="12700">
            <a:solidFill>
              <a:srgbClr val="1A4A6E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1341120" y="4035182"/>
            <a:ext cx="172974" cy="52186"/>
          </a:xfrm>
          <a:prstGeom prst="rect">
            <a:avLst/>
          </a:prstGeom>
          <a:solidFill>
            <a:srgbClr val="1A4A6E"/>
          </a:solidFill>
          <a:ln w="12700">
            <a:solidFill>
              <a:srgbClr val="1A4A6E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550670" y="4036717"/>
            <a:ext cx="172974" cy="50651"/>
          </a:xfrm>
          <a:prstGeom prst="rect">
            <a:avLst/>
          </a:prstGeom>
          <a:solidFill>
            <a:srgbClr val="1A4A6E"/>
          </a:solidFill>
          <a:ln w="12700">
            <a:solidFill>
              <a:srgbClr val="1A4A6E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1760220" y="4018298"/>
            <a:ext cx="172974" cy="69070"/>
          </a:xfrm>
          <a:prstGeom prst="rect">
            <a:avLst/>
          </a:prstGeom>
          <a:solidFill>
            <a:srgbClr val="1A4A6E"/>
          </a:solidFill>
          <a:ln w="12700">
            <a:solidFill>
              <a:srgbClr val="1A4A6E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1969770" y="4001414"/>
            <a:ext cx="172974" cy="85954"/>
          </a:xfrm>
          <a:prstGeom prst="rect">
            <a:avLst/>
          </a:prstGeom>
          <a:solidFill>
            <a:srgbClr val="1A4A6E"/>
          </a:solidFill>
          <a:ln w="12700">
            <a:solidFill>
              <a:srgbClr val="1A4A6E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2179320" y="3966112"/>
            <a:ext cx="172974" cy="121256"/>
          </a:xfrm>
          <a:prstGeom prst="rect">
            <a:avLst/>
          </a:prstGeom>
          <a:solidFill>
            <a:srgbClr val="1A4A6E"/>
          </a:solidFill>
          <a:ln w="12700">
            <a:solidFill>
              <a:srgbClr val="1A4A6E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2388870" y="3930810"/>
            <a:ext cx="172974" cy="156558"/>
          </a:xfrm>
          <a:prstGeom prst="rect">
            <a:avLst/>
          </a:prstGeom>
          <a:solidFill>
            <a:srgbClr val="1A4A6E"/>
          </a:solidFill>
          <a:ln w="12700">
            <a:solidFill>
              <a:srgbClr val="1A4A6E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2598420" y="3860205"/>
            <a:ext cx="172974" cy="227163"/>
          </a:xfrm>
          <a:prstGeom prst="rect">
            <a:avLst/>
          </a:prstGeom>
          <a:solidFill>
            <a:srgbClr val="1A4A6E"/>
          </a:solidFill>
          <a:ln w="12700">
            <a:solidFill>
              <a:srgbClr val="1A4A6E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2807970" y="3755833"/>
            <a:ext cx="172974" cy="331535"/>
          </a:xfrm>
          <a:prstGeom prst="rect">
            <a:avLst/>
          </a:prstGeom>
          <a:solidFill>
            <a:srgbClr val="1A4A6E"/>
          </a:solidFill>
          <a:ln w="12700">
            <a:solidFill>
              <a:srgbClr val="1A4A6E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3017520" y="3631507"/>
            <a:ext cx="172974" cy="455861"/>
          </a:xfrm>
          <a:prstGeom prst="rect">
            <a:avLst/>
          </a:prstGeom>
          <a:solidFill>
            <a:srgbClr val="1A4A6E"/>
          </a:solidFill>
          <a:ln w="12700">
            <a:solidFill>
              <a:srgbClr val="1A4A6E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3227070" y="3488763"/>
            <a:ext cx="172974" cy="598605"/>
          </a:xfrm>
          <a:prstGeom prst="rect">
            <a:avLst/>
          </a:prstGeom>
          <a:solidFill>
            <a:srgbClr val="1A4A6E"/>
          </a:solidFill>
          <a:ln w="12700">
            <a:solidFill>
              <a:srgbClr val="1A4A6E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3436620" y="3364437"/>
            <a:ext cx="172974" cy="722931"/>
          </a:xfrm>
          <a:prstGeom prst="rect">
            <a:avLst/>
          </a:prstGeom>
          <a:solidFill>
            <a:srgbClr val="1A4A6E"/>
          </a:solidFill>
          <a:ln w="12700">
            <a:solidFill>
              <a:srgbClr val="1A4A6E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3646170" y="3186390"/>
            <a:ext cx="172974" cy="900978"/>
          </a:xfrm>
          <a:prstGeom prst="rect">
            <a:avLst/>
          </a:prstGeom>
          <a:solidFill>
            <a:srgbClr val="1A4A6E"/>
          </a:solidFill>
          <a:ln w="12700">
            <a:solidFill>
              <a:srgbClr val="1A4A6E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3855720" y="3112716"/>
            <a:ext cx="172974" cy="974652"/>
          </a:xfrm>
          <a:prstGeom prst="rect">
            <a:avLst/>
          </a:prstGeom>
          <a:solidFill>
            <a:srgbClr val="1A4A6E"/>
          </a:solidFill>
          <a:ln w="12700">
            <a:solidFill>
              <a:srgbClr val="1A4A6E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4065270" y="2951553"/>
            <a:ext cx="172974" cy="1135815"/>
          </a:xfrm>
          <a:prstGeom prst="rect">
            <a:avLst/>
          </a:prstGeom>
          <a:solidFill>
            <a:srgbClr val="1A4A6E"/>
          </a:solidFill>
          <a:ln w="12700">
            <a:solidFill>
              <a:srgbClr val="1A4A6E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4274820" y="2770436"/>
            <a:ext cx="172974" cy="1316932"/>
          </a:xfrm>
          <a:prstGeom prst="rect">
            <a:avLst/>
          </a:prstGeom>
          <a:solidFill>
            <a:srgbClr val="1A4A6E"/>
          </a:solidFill>
          <a:ln w="12700">
            <a:solidFill>
              <a:srgbClr val="1A4A6E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4484370" y="2589320"/>
            <a:ext cx="172974" cy="1498048"/>
          </a:xfrm>
          <a:prstGeom prst="rect">
            <a:avLst/>
          </a:prstGeom>
          <a:solidFill>
            <a:srgbClr val="1A4A6E"/>
          </a:solidFill>
          <a:ln w="12700">
            <a:solidFill>
              <a:srgbClr val="1A4A6E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4693920" y="2371366"/>
            <a:ext cx="172974" cy="1716002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4903470" y="2242435"/>
            <a:ext cx="172974" cy="1844933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5113020" y="2113505"/>
            <a:ext cx="172974" cy="1973863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5322570" y="1983040"/>
            <a:ext cx="172974" cy="2104328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552831" y="2036254"/>
            <a:ext cx="73152" cy="73152"/>
          </a:xfrm>
          <a:prstGeom prst="oval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762381" y="2063115"/>
            <a:ext cx="73152" cy="73152"/>
          </a:xfrm>
          <a:prstGeom prst="oval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971931" y="2130266"/>
            <a:ext cx="73152" cy="73152"/>
          </a:xfrm>
          <a:prstGeom prst="oval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181481" y="2197417"/>
            <a:ext cx="73152" cy="73152"/>
          </a:xfrm>
          <a:prstGeom prst="oval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391031" y="2264569"/>
            <a:ext cx="73152" cy="73152"/>
          </a:xfrm>
          <a:prstGeom prst="oval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1600581" y="2334406"/>
            <a:ext cx="73152" cy="73152"/>
          </a:xfrm>
          <a:prstGeom prst="oval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1810131" y="2409615"/>
            <a:ext cx="73152" cy="73152"/>
          </a:xfrm>
          <a:prstGeom prst="oval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2019681" y="2487511"/>
            <a:ext cx="73152" cy="73152"/>
          </a:xfrm>
          <a:prstGeom prst="oval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2229231" y="2568092"/>
            <a:ext cx="73152" cy="73152"/>
          </a:xfrm>
          <a:prstGeom prst="oval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2438781" y="2656732"/>
            <a:ext cx="73152" cy="73152"/>
          </a:xfrm>
          <a:prstGeom prst="oval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2648331" y="2737314"/>
            <a:ext cx="73152" cy="73152"/>
          </a:xfrm>
          <a:prstGeom prst="oval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2857881" y="2801779"/>
            <a:ext cx="73152" cy="73152"/>
          </a:xfrm>
          <a:prstGeom prst="oval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3067431" y="2858186"/>
            <a:ext cx="73152" cy="73152"/>
          </a:xfrm>
          <a:prstGeom prst="oval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3276981" y="2893104"/>
            <a:ext cx="73152" cy="73152"/>
          </a:xfrm>
          <a:prstGeom prst="oval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3486531" y="2917279"/>
            <a:ext cx="73152" cy="73152"/>
          </a:xfrm>
          <a:prstGeom prst="oval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3696081" y="2917279"/>
            <a:ext cx="73152" cy="73152"/>
          </a:xfrm>
          <a:prstGeom prst="oval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3905631" y="2925337"/>
            <a:ext cx="73152" cy="73152"/>
          </a:xfrm>
          <a:prstGeom prst="oval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4115181" y="2903849"/>
            <a:ext cx="73152" cy="73152"/>
          </a:xfrm>
          <a:prstGeom prst="oval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4324731" y="2860872"/>
            <a:ext cx="73152" cy="73152"/>
          </a:xfrm>
          <a:prstGeom prst="oval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4534281" y="2799093"/>
            <a:ext cx="73152" cy="73152"/>
          </a:xfrm>
          <a:prstGeom prst="oval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4743831" y="2713139"/>
            <a:ext cx="73152" cy="73152"/>
          </a:xfrm>
          <a:prstGeom prst="oval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4953381" y="2627186"/>
            <a:ext cx="73152" cy="73152"/>
          </a:xfrm>
          <a:prstGeom prst="oval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5162931" y="2527802"/>
            <a:ext cx="73152" cy="73152"/>
          </a:xfrm>
          <a:prstGeom prst="oval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5372481" y="2414988"/>
            <a:ext cx="73152" cy="73152"/>
          </a:xfrm>
          <a:prstGeom prst="oval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3887343" y="2907049"/>
            <a:ext cx="109728" cy="109728"/>
          </a:xfrm>
          <a:prstGeom prst="oval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71" name="Text 69"/>
          <p:cNvSpPr/>
          <p:nvPr/>
        </p:nvSpPr>
        <p:spPr>
          <a:xfrm>
            <a:off x="3622167" y="2577865"/>
            <a:ext cx="731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F5A623"/>
                </a:solidFill>
              </a:rPr>
              <a:t>Cash floor</a:t>
            </a:r>
            <a:endParaRPr lang="en-US" sz="700" dirty="0"/>
          </a:p>
          <a:p>
            <a:pPr algn="ctr" indent="0" marL="0">
              <a:buNone/>
            </a:pPr>
            <a:r>
              <a:rPr lang="en-US" sz="700" dirty="0">
                <a:solidFill>
                  <a:srgbClr val="F5A623"/>
                </a:solidFill>
              </a:rPr>
              <a:t>£419K</a:t>
            </a:r>
            <a:endParaRPr lang="en-US" sz="700" dirty="0"/>
          </a:p>
        </p:txBody>
      </p:sp>
      <p:sp>
        <p:nvSpPr>
          <p:cNvPr id="72" name="Shape 70"/>
          <p:cNvSpPr/>
          <p:nvPr/>
        </p:nvSpPr>
        <p:spPr>
          <a:xfrm>
            <a:off x="3732657" y="1892808"/>
            <a:ext cx="18288" cy="2194560"/>
          </a:xfrm>
          <a:prstGeom prst="rect">
            <a:avLst/>
          </a:prstGeom>
          <a:solidFill>
            <a:srgbClr val="00E5A0">
              <a:alpha val="60000"/>
            </a:srgbClr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73" name="Text 71"/>
          <p:cNvSpPr/>
          <p:nvPr/>
        </p:nvSpPr>
        <p:spPr>
          <a:xfrm>
            <a:off x="3504057" y="1920240"/>
            <a:ext cx="548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00E5A0"/>
                </a:solidFill>
              </a:rPr>
              <a:t>EBITDA+</a:t>
            </a:r>
            <a:endParaRPr lang="en-US" sz="700" dirty="0"/>
          </a:p>
          <a:p>
            <a:pPr algn="ctr" indent="0" marL="0">
              <a:buNone/>
            </a:pPr>
            <a:r>
              <a:rPr lang="en-US" sz="700" dirty="0">
                <a:solidFill>
                  <a:srgbClr val="00E5A0"/>
                </a:solidFill>
              </a:rPr>
              <a:t>Jun'27</a:t>
            </a:r>
            <a:endParaRPr lang="en-US" sz="700" dirty="0"/>
          </a:p>
        </p:txBody>
      </p:sp>
      <p:sp>
        <p:nvSpPr>
          <p:cNvPr id="74" name="Text 72"/>
          <p:cNvSpPr/>
          <p:nvPr/>
        </p:nvSpPr>
        <p:spPr>
          <a:xfrm>
            <a:off x="411480" y="4151376"/>
            <a:ext cx="457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8899BB"/>
                </a:solidFill>
              </a:rPr>
              <a:t>Mar'26</a:t>
            </a:r>
            <a:endParaRPr lang="en-US" sz="650" dirty="0"/>
          </a:p>
        </p:txBody>
      </p:sp>
      <p:sp>
        <p:nvSpPr>
          <p:cNvPr id="75" name="Text 73"/>
          <p:cNvSpPr/>
          <p:nvPr/>
        </p:nvSpPr>
        <p:spPr>
          <a:xfrm>
            <a:off x="1040130" y="4151376"/>
            <a:ext cx="457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8899BB"/>
                </a:solidFill>
              </a:rPr>
              <a:t>Jun'26</a:t>
            </a:r>
            <a:endParaRPr lang="en-US" sz="650" dirty="0"/>
          </a:p>
        </p:txBody>
      </p:sp>
      <p:sp>
        <p:nvSpPr>
          <p:cNvPr id="76" name="Text 74"/>
          <p:cNvSpPr/>
          <p:nvPr/>
        </p:nvSpPr>
        <p:spPr>
          <a:xfrm>
            <a:off x="1668780" y="4151376"/>
            <a:ext cx="457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8899BB"/>
                </a:solidFill>
              </a:rPr>
              <a:t>Sep'26</a:t>
            </a:r>
            <a:endParaRPr lang="en-US" sz="650" dirty="0"/>
          </a:p>
        </p:txBody>
      </p:sp>
      <p:sp>
        <p:nvSpPr>
          <p:cNvPr id="77" name="Text 75"/>
          <p:cNvSpPr/>
          <p:nvPr/>
        </p:nvSpPr>
        <p:spPr>
          <a:xfrm>
            <a:off x="2297430" y="4151376"/>
            <a:ext cx="457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8899BB"/>
                </a:solidFill>
              </a:rPr>
              <a:t>Dec'26</a:t>
            </a:r>
            <a:endParaRPr lang="en-US" sz="650" dirty="0"/>
          </a:p>
        </p:txBody>
      </p:sp>
      <p:sp>
        <p:nvSpPr>
          <p:cNvPr id="78" name="Text 76"/>
          <p:cNvSpPr/>
          <p:nvPr/>
        </p:nvSpPr>
        <p:spPr>
          <a:xfrm>
            <a:off x="2926080" y="4151376"/>
            <a:ext cx="457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8899BB"/>
                </a:solidFill>
              </a:rPr>
              <a:t>Mar'27</a:t>
            </a:r>
            <a:endParaRPr lang="en-US" sz="650" dirty="0"/>
          </a:p>
        </p:txBody>
      </p:sp>
      <p:sp>
        <p:nvSpPr>
          <p:cNvPr id="79" name="Text 77"/>
          <p:cNvSpPr/>
          <p:nvPr/>
        </p:nvSpPr>
        <p:spPr>
          <a:xfrm>
            <a:off x="3554730" y="4151376"/>
            <a:ext cx="457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8899BB"/>
                </a:solidFill>
              </a:rPr>
              <a:t>Jun'27</a:t>
            </a:r>
            <a:endParaRPr lang="en-US" sz="650" dirty="0"/>
          </a:p>
        </p:txBody>
      </p:sp>
      <p:sp>
        <p:nvSpPr>
          <p:cNvPr id="80" name="Text 78"/>
          <p:cNvSpPr/>
          <p:nvPr/>
        </p:nvSpPr>
        <p:spPr>
          <a:xfrm>
            <a:off x="4183380" y="4151376"/>
            <a:ext cx="457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8899BB"/>
                </a:solidFill>
              </a:rPr>
              <a:t>Sep'27</a:t>
            </a:r>
            <a:endParaRPr lang="en-US" sz="650" dirty="0"/>
          </a:p>
        </p:txBody>
      </p:sp>
      <p:sp>
        <p:nvSpPr>
          <p:cNvPr id="81" name="Text 79"/>
          <p:cNvSpPr/>
          <p:nvPr/>
        </p:nvSpPr>
        <p:spPr>
          <a:xfrm>
            <a:off x="4812030" y="4151376"/>
            <a:ext cx="457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8899BB"/>
                </a:solidFill>
              </a:rPr>
              <a:t>Dec'27</a:t>
            </a:r>
            <a:endParaRPr lang="en-US" sz="650" dirty="0"/>
          </a:p>
        </p:txBody>
      </p:sp>
      <p:sp>
        <p:nvSpPr>
          <p:cNvPr id="82" name="Text 80"/>
          <p:cNvSpPr/>
          <p:nvPr/>
        </p:nvSpPr>
        <p:spPr>
          <a:xfrm>
            <a:off x="5231130" y="4151376"/>
            <a:ext cx="457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8899BB"/>
                </a:solidFill>
              </a:rPr>
              <a:t>Feb'28</a:t>
            </a:r>
            <a:endParaRPr lang="en-US" sz="650" dirty="0"/>
          </a:p>
        </p:txBody>
      </p:sp>
      <p:sp>
        <p:nvSpPr>
          <p:cNvPr id="83" name="Text 81"/>
          <p:cNvSpPr/>
          <p:nvPr/>
        </p:nvSpPr>
        <p:spPr>
          <a:xfrm>
            <a:off x="347472" y="1645920"/>
            <a:ext cx="82296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00C2CB"/>
                </a:solidFill>
              </a:rPr>
              <a:t>ARR (£K)</a:t>
            </a:r>
            <a:endParaRPr lang="en-US" sz="700" dirty="0"/>
          </a:p>
        </p:txBody>
      </p:sp>
      <p:sp>
        <p:nvSpPr>
          <p:cNvPr id="84" name="Text 82"/>
          <p:cNvSpPr/>
          <p:nvPr/>
        </p:nvSpPr>
        <p:spPr>
          <a:xfrm>
            <a:off x="-91440" y="3995928"/>
            <a:ext cx="43891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650" dirty="0">
                <a:solidFill>
                  <a:srgbClr val="8899BB"/>
                </a:solidFill>
              </a:rPr>
              <a:t>£0</a:t>
            </a:r>
            <a:endParaRPr lang="en-US" sz="650" dirty="0"/>
          </a:p>
        </p:txBody>
      </p:sp>
      <p:sp>
        <p:nvSpPr>
          <p:cNvPr id="85" name="Text 83"/>
          <p:cNvSpPr/>
          <p:nvPr/>
        </p:nvSpPr>
        <p:spPr>
          <a:xfrm>
            <a:off x="-91440" y="3458718"/>
            <a:ext cx="43891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650" dirty="0">
                <a:solidFill>
                  <a:srgbClr val="8899BB"/>
                </a:solidFill>
              </a:rPr>
              <a:t>£350</a:t>
            </a:r>
            <a:endParaRPr lang="en-US" sz="650" dirty="0"/>
          </a:p>
        </p:txBody>
      </p:sp>
      <p:sp>
        <p:nvSpPr>
          <p:cNvPr id="86" name="Text 84"/>
          <p:cNvSpPr/>
          <p:nvPr/>
        </p:nvSpPr>
        <p:spPr>
          <a:xfrm>
            <a:off x="-91440" y="2921508"/>
            <a:ext cx="43891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650" dirty="0">
                <a:solidFill>
                  <a:srgbClr val="8899BB"/>
                </a:solidFill>
              </a:rPr>
              <a:t>£700</a:t>
            </a:r>
            <a:endParaRPr lang="en-US" sz="650" dirty="0"/>
          </a:p>
        </p:txBody>
      </p:sp>
      <p:sp>
        <p:nvSpPr>
          <p:cNvPr id="87" name="Text 85"/>
          <p:cNvSpPr/>
          <p:nvPr/>
        </p:nvSpPr>
        <p:spPr>
          <a:xfrm>
            <a:off x="-91440" y="2384298"/>
            <a:ext cx="43891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650" dirty="0">
                <a:solidFill>
                  <a:srgbClr val="8899BB"/>
                </a:solidFill>
              </a:rPr>
              <a:t>£1,050</a:t>
            </a:r>
            <a:endParaRPr lang="en-US" sz="650" dirty="0"/>
          </a:p>
        </p:txBody>
      </p:sp>
      <p:sp>
        <p:nvSpPr>
          <p:cNvPr id="88" name="Text 86"/>
          <p:cNvSpPr/>
          <p:nvPr/>
        </p:nvSpPr>
        <p:spPr>
          <a:xfrm>
            <a:off x="-91440" y="1847088"/>
            <a:ext cx="43891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650" dirty="0">
                <a:solidFill>
                  <a:srgbClr val="8899BB"/>
                </a:solidFill>
              </a:rPr>
              <a:t>£1,400</a:t>
            </a:r>
            <a:endParaRPr lang="en-US" sz="650" dirty="0"/>
          </a:p>
        </p:txBody>
      </p:sp>
      <p:sp>
        <p:nvSpPr>
          <p:cNvPr id="89" name="Shape 87"/>
          <p:cNvSpPr/>
          <p:nvPr/>
        </p:nvSpPr>
        <p:spPr>
          <a:xfrm>
            <a:off x="548640" y="3877056"/>
            <a:ext cx="164592" cy="109728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90" name="Text 88"/>
          <p:cNvSpPr/>
          <p:nvPr/>
        </p:nvSpPr>
        <p:spPr>
          <a:xfrm>
            <a:off x="758952" y="3858768"/>
            <a:ext cx="73152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899BB"/>
                </a:solidFill>
              </a:rPr>
              <a:t>ARR (£K)</a:t>
            </a:r>
            <a:endParaRPr lang="en-US" sz="700" dirty="0"/>
          </a:p>
        </p:txBody>
      </p:sp>
      <p:sp>
        <p:nvSpPr>
          <p:cNvPr id="91" name="Shape 89"/>
          <p:cNvSpPr/>
          <p:nvPr/>
        </p:nvSpPr>
        <p:spPr>
          <a:xfrm>
            <a:off x="1600200" y="3895344"/>
            <a:ext cx="91440" cy="91440"/>
          </a:xfrm>
          <a:prstGeom prst="oval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92" name="Text 90"/>
          <p:cNvSpPr/>
          <p:nvPr/>
        </p:nvSpPr>
        <p:spPr>
          <a:xfrm>
            <a:off x="1737360" y="3858768"/>
            <a:ext cx="91440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899BB"/>
                </a:solidFill>
              </a:rPr>
              <a:t>Ending cash (£K)</a:t>
            </a:r>
            <a:endParaRPr lang="en-US" sz="700" dirty="0"/>
          </a:p>
        </p:txBody>
      </p:sp>
      <p:sp>
        <p:nvSpPr>
          <p:cNvPr id="93" name="Shape 91"/>
          <p:cNvSpPr/>
          <p:nvPr/>
        </p:nvSpPr>
        <p:spPr>
          <a:xfrm>
            <a:off x="5897880" y="1847088"/>
            <a:ext cx="2880360" cy="2286000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</p:spPr>
      </p:sp>
      <p:sp>
        <p:nvSpPr>
          <p:cNvPr id="94" name="Text 92"/>
          <p:cNvSpPr/>
          <p:nvPr/>
        </p:nvSpPr>
        <p:spPr>
          <a:xfrm>
            <a:off x="5897880" y="1645920"/>
            <a:ext cx="288036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FFFF"/>
                </a:solidFill>
              </a:rPr>
              <a:t>CAC Payback (months)</a:t>
            </a:r>
            <a:endParaRPr lang="en-US" sz="800" dirty="0"/>
          </a:p>
        </p:txBody>
      </p:sp>
      <p:sp>
        <p:nvSpPr>
          <p:cNvPr id="95" name="Shape 93"/>
          <p:cNvSpPr/>
          <p:nvPr/>
        </p:nvSpPr>
        <p:spPr>
          <a:xfrm>
            <a:off x="5897880" y="3561588"/>
            <a:ext cx="2880360" cy="9144"/>
          </a:xfrm>
          <a:prstGeom prst="rect">
            <a:avLst/>
          </a:prstGeom>
          <a:solidFill>
            <a:srgbClr val="1A2E50"/>
          </a:solidFill>
          <a:ln w="12700">
            <a:solidFill>
              <a:srgbClr val="1A2E50"/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5897880" y="2990088"/>
            <a:ext cx="2880360" cy="9144"/>
          </a:xfrm>
          <a:prstGeom prst="rect">
            <a:avLst/>
          </a:prstGeom>
          <a:solidFill>
            <a:srgbClr val="1A2E50"/>
          </a:solidFill>
          <a:ln w="12700">
            <a:solidFill>
              <a:srgbClr val="1A2E50"/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5897880" y="2418588"/>
            <a:ext cx="2880360" cy="9144"/>
          </a:xfrm>
          <a:prstGeom prst="rect">
            <a:avLst/>
          </a:prstGeom>
          <a:solidFill>
            <a:srgbClr val="1A2E50"/>
          </a:solidFill>
          <a:ln w="12700">
            <a:solidFill>
              <a:srgbClr val="1A2E50"/>
            </a:solidFill>
            <a:prstDash val="solid"/>
          </a:ln>
        </p:spPr>
      </p:sp>
      <p:sp>
        <p:nvSpPr>
          <p:cNvPr id="98" name="Shape 96"/>
          <p:cNvSpPr/>
          <p:nvPr/>
        </p:nvSpPr>
        <p:spPr>
          <a:xfrm>
            <a:off x="5897880" y="1847088"/>
            <a:ext cx="2880360" cy="9144"/>
          </a:xfrm>
          <a:prstGeom prst="rect">
            <a:avLst/>
          </a:prstGeom>
          <a:solidFill>
            <a:srgbClr val="1A2E50"/>
          </a:solidFill>
          <a:ln w="12700">
            <a:solidFill>
              <a:srgbClr val="1A2E50"/>
            </a:solidFill>
            <a:prstDash val="solid"/>
          </a:ln>
        </p:spPr>
      </p:sp>
      <p:sp>
        <p:nvSpPr>
          <p:cNvPr id="99" name="Shape 97"/>
          <p:cNvSpPr/>
          <p:nvPr/>
        </p:nvSpPr>
        <p:spPr>
          <a:xfrm>
            <a:off x="5897880" y="3657600"/>
            <a:ext cx="2880360" cy="429768"/>
          </a:xfrm>
          <a:prstGeom prst="rect">
            <a:avLst/>
          </a:prstGeom>
          <a:solidFill>
            <a:srgbClr val="00E5A0">
              <a:alpha val="20000"/>
            </a:srgbClr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100" name="Text 98"/>
          <p:cNvSpPr/>
          <p:nvPr/>
        </p:nvSpPr>
        <p:spPr>
          <a:xfrm>
            <a:off x="5971032" y="3675888"/>
            <a:ext cx="137160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00E5A0"/>
                </a:solidFill>
              </a:rPr>
              <a:t>Target zone &lt;5 mo</a:t>
            </a:r>
            <a:endParaRPr lang="en-US" sz="650" dirty="0"/>
          </a:p>
        </p:txBody>
      </p:sp>
      <p:sp>
        <p:nvSpPr>
          <p:cNvPr id="101" name="Shape 99"/>
          <p:cNvSpPr/>
          <p:nvPr/>
        </p:nvSpPr>
        <p:spPr>
          <a:xfrm>
            <a:off x="6663690" y="2170603"/>
            <a:ext cx="84963" cy="1916765"/>
          </a:xfrm>
          <a:prstGeom prst="rect">
            <a:avLst/>
          </a:prstGeom>
          <a:solidFill>
            <a:srgbClr val="CC4444"/>
          </a:solidFill>
          <a:ln w="12700">
            <a:solidFill>
              <a:srgbClr val="CC4444"/>
            </a:solidFill>
            <a:prstDash val="solid"/>
          </a:ln>
        </p:spPr>
      </p:sp>
      <p:sp>
        <p:nvSpPr>
          <p:cNvPr id="102" name="Shape 100"/>
          <p:cNvSpPr/>
          <p:nvPr/>
        </p:nvSpPr>
        <p:spPr>
          <a:xfrm>
            <a:off x="6776085" y="2179198"/>
            <a:ext cx="84963" cy="1908170"/>
          </a:xfrm>
          <a:prstGeom prst="rect">
            <a:avLst/>
          </a:prstGeom>
          <a:solidFill>
            <a:srgbClr val="CC4444"/>
          </a:solidFill>
          <a:ln w="12700">
            <a:solidFill>
              <a:srgbClr val="CC4444"/>
            </a:solidFill>
            <a:prstDash val="solid"/>
          </a:ln>
        </p:spPr>
      </p:sp>
      <p:sp>
        <p:nvSpPr>
          <p:cNvPr id="103" name="Shape 101"/>
          <p:cNvSpPr/>
          <p:nvPr/>
        </p:nvSpPr>
        <p:spPr>
          <a:xfrm>
            <a:off x="6888480" y="3124688"/>
            <a:ext cx="84963" cy="962680"/>
          </a:xfrm>
          <a:prstGeom prst="rect">
            <a:avLst/>
          </a:prstGeom>
          <a:solidFill>
            <a:srgbClr val="CC4444"/>
          </a:solidFill>
          <a:ln w="12700">
            <a:solidFill>
              <a:srgbClr val="CC4444"/>
            </a:solidFill>
            <a:prstDash val="solid"/>
          </a:ln>
        </p:spPr>
      </p:sp>
      <p:sp>
        <p:nvSpPr>
          <p:cNvPr id="104" name="Shape 102"/>
          <p:cNvSpPr/>
          <p:nvPr/>
        </p:nvSpPr>
        <p:spPr>
          <a:xfrm>
            <a:off x="7000875" y="3116092"/>
            <a:ext cx="84963" cy="971276"/>
          </a:xfrm>
          <a:prstGeom prst="rect">
            <a:avLst/>
          </a:prstGeom>
          <a:solidFill>
            <a:srgbClr val="CC4444"/>
          </a:solidFill>
          <a:ln w="12700">
            <a:solidFill>
              <a:srgbClr val="CC4444"/>
            </a:solidFill>
            <a:prstDash val="solid"/>
          </a:ln>
        </p:spPr>
      </p:sp>
      <p:sp>
        <p:nvSpPr>
          <p:cNvPr id="105" name="Shape 103"/>
          <p:cNvSpPr/>
          <p:nvPr/>
        </p:nvSpPr>
        <p:spPr>
          <a:xfrm>
            <a:off x="7113270" y="3563051"/>
            <a:ext cx="84963" cy="524317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06" name="Shape 104"/>
          <p:cNvSpPr/>
          <p:nvPr/>
        </p:nvSpPr>
        <p:spPr>
          <a:xfrm>
            <a:off x="7225665" y="3726363"/>
            <a:ext cx="84963" cy="361005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107" name="Shape 105"/>
          <p:cNvSpPr/>
          <p:nvPr/>
        </p:nvSpPr>
        <p:spPr>
          <a:xfrm>
            <a:off x="7338060" y="3734958"/>
            <a:ext cx="84963" cy="352410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108" name="Shape 106"/>
          <p:cNvSpPr/>
          <p:nvPr/>
        </p:nvSpPr>
        <p:spPr>
          <a:xfrm>
            <a:off x="7450455" y="3786530"/>
            <a:ext cx="84963" cy="300838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109" name="Shape 107"/>
          <p:cNvSpPr/>
          <p:nvPr/>
        </p:nvSpPr>
        <p:spPr>
          <a:xfrm>
            <a:off x="7562850" y="3726363"/>
            <a:ext cx="84963" cy="361005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110" name="Shape 108"/>
          <p:cNvSpPr/>
          <p:nvPr/>
        </p:nvSpPr>
        <p:spPr>
          <a:xfrm>
            <a:off x="7675245" y="3812316"/>
            <a:ext cx="84963" cy="275052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111" name="Shape 109"/>
          <p:cNvSpPr/>
          <p:nvPr/>
        </p:nvSpPr>
        <p:spPr>
          <a:xfrm>
            <a:off x="7787640" y="3434121"/>
            <a:ext cx="84963" cy="653247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12" name="Shape 110"/>
          <p:cNvSpPr/>
          <p:nvPr/>
        </p:nvSpPr>
        <p:spPr>
          <a:xfrm>
            <a:off x="7900035" y="3786530"/>
            <a:ext cx="84963" cy="300838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113" name="Shape 111"/>
          <p:cNvSpPr/>
          <p:nvPr/>
        </p:nvSpPr>
        <p:spPr>
          <a:xfrm>
            <a:off x="8012430" y="3803721"/>
            <a:ext cx="84963" cy="283647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114" name="Shape 112"/>
          <p:cNvSpPr/>
          <p:nvPr/>
        </p:nvSpPr>
        <p:spPr>
          <a:xfrm>
            <a:off x="8124825" y="3786530"/>
            <a:ext cx="84963" cy="300838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115" name="Shape 113"/>
          <p:cNvSpPr/>
          <p:nvPr/>
        </p:nvSpPr>
        <p:spPr>
          <a:xfrm>
            <a:off x="8237220" y="3820912"/>
            <a:ext cx="84963" cy="266456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116" name="Shape 114"/>
          <p:cNvSpPr/>
          <p:nvPr/>
        </p:nvSpPr>
        <p:spPr>
          <a:xfrm>
            <a:off x="8349615" y="3623219"/>
            <a:ext cx="84963" cy="464149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17" name="Shape 115"/>
          <p:cNvSpPr/>
          <p:nvPr/>
        </p:nvSpPr>
        <p:spPr>
          <a:xfrm>
            <a:off x="8462010" y="3614623"/>
            <a:ext cx="84963" cy="472745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18" name="Shape 116"/>
          <p:cNvSpPr/>
          <p:nvPr/>
        </p:nvSpPr>
        <p:spPr>
          <a:xfrm>
            <a:off x="8574405" y="3614623"/>
            <a:ext cx="84963" cy="472745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19" name="Text 117"/>
          <p:cNvSpPr/>
          <p:nvPr/>
        </p:nvSpPr>
        <p:spPr>
          <a:xfrm>
            <a:off x="5943600" y="4005072"/>
            <a:ext cx="32004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650" dirty="0">
                <a:solidFill>
                  <a:srgbClr val="8899BB"/>
                </a:solidFill>
              </a:rPr>
              <a:t>0mo</a:t>
            </a:r>
            <a:endParaRPr lang="en-US" sz="650" dirty="0"/>
          </a:p>
        </p:txBody>
      </p:sp>
      <p:sp>
        <p:nvSpPr>
          <p:cNvPr id="120" name="Text 118"/>
          <p:cNvSpPr/>
          <p:nvPr/>
        </p:nvSpPr>
        <p:spPr>
          <a:xfrm>
            <a:off x="5943600" y="3467862"/>
            <a:ext cx="32004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650" dirty="0">
                <a:solidFill>
                  <a:srgbClr val="8899BB"/>
                </a:solidFill>
              </a:rPr>
              <a:t>6mo</a:t>
            </a:r>
            <a:endParaRPr lang="en-US" sz="650" dirty="0"/>
          </a:p>
        </p:txBody>
      </p:sp>
      <p:sp>
        <p:nvSpPr>
          <p:cNvPr id="121" name="Text 119"/>
          <p:cNvSpPr/>
          <p:nvPr/>
        </p:nvSpPr>
        <p:spPr>
          <a:xfrm>
            <a:off x="5943600" y="2930652"/>
            <a:ext cx="32004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650" dirty="0">
                <a:solidFill>
                  <a:srgbClr val="8899BB"/>
                </a:solidFill>
              </a:rPr>
              <a:t>12mo</a:t>
            </a:r>
            <a:endParaRPr lang="en-US" sz="650" dirty="0"/>
          </a:p>
        </p:txBody>
      </p:sp>
      <p:sp>
        <p:nvSpPr>
          <p:cNvPr id="122" name="Text 120"/>
          <p:cNvSpPr/>
          <p:nvPr/>
        </p:nvSpPr>
        <p:spPr>
          <a:xfrm>
            <a:off x="5943600" y="2393442"/>
            <a:ext cx="32004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650" dirty="0">
                <a:solidFill>
                  <a:srgbClr val="8899BB"/>
                </a:solidFill>
              </a:rPr>
              <a:t>18mo</a:t>
            </a:r>
            <a:endParaRPr lang="en-US" sz="650" dirty="0"/>
          </a:p>
        </p:txBody>
      </p:sp>
      <p:sp>
        <p:nvSpPr>
          <p:cNvPr id="123" name="Text 121"/>
          <p:cNvSpPr/>
          <p:nvPr/>
        </p:nvSpPr>
        <p:spPr>
          <a:xfrm>
            <a:off x="5943600" y="1856232"/>
            <a:ext cx="32004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650" dirty="0">
                <a:solidFill>
                  <a:srgbClr val="8899BB"/>
                </a:solidFill>
              </a:rPr>
              <a:t>24mo</a:t>
            </a:r>
            <a:endParaRPr lang="en-US" sz="650" dirty="0"/>
          </a:p>
        </p:txBody>
      </p:sp>
      <p:sp>
        <p:nvSpPr>
          <p:cNvPr id="124" name="Text 122"/>
          <p:cNvSpPr/>
          <p:nvPr/>
        </p:nvSpPr>
        <p:spPr>
          <a:xfrm>
            <a:off x="6572250" y="4151376"/>
            <a:ext cx="50292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00" dirty="0">
                <a:solidFill>
                  <a:srgbClr val="8899BB"/>
                </a:solidFill>
              </a:rPr>
              <a:t>Sep'26</a:t>
            </a:r>
            <a:endParaRPr lang="en-US" sz="600" dirty="0"/>
          </a:p>
        </p:txBody>
      </p:sp>
      <p:sp>
        <p:nvSpPr>
          <p:cNvPr id="125" name="Text 123"/>
          <p:cNvSpPr/>
          <p:nvPr/>
        </p:nvSpPr>
        <p:spPr>
          <a:xfrm>
            <a:off x="7246620" y="4151376"/>
            <a:ext cx="50292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00" dirty="0">
                <a:solidFill>
                  <a:srgbClr val="8899BB"/>
                </a:solidFill>
              </a:rPr>
              <a:t>Mar'27</a:t>
            </a:r>
            <a:endParaRPr lang="en-US" sz="600" dirty="0"/>
          </a:p>
        </p:txBody>
      </p:sp>
      <p:sp>
        <p:nvSpPr>
          <p:cNvPr id="126" name="Text 124"/>
          <p:cNvSpPr/>
          <p:nvPr/>
        </p:nvSpPr>
        <p:spPr>
          <a:xfrm>
            <a:off x="7920990" y="4151376"/>
            <a:ext cx="50292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00" dirty="0">
                <a:solidFill>
                  <a:srgbClr val="8899BB"/>
                </a:solidFill>
              </a:rPr>
              <a:t>Sep'27</a:t>
            </a:r>
            <a:endParaRPr lang="en-US" sz="600" dirty="0"/>
          </a:p>
        </p:txBody>
      </p:sp>
      <p:sp>
        <p:nvSpPr>
          <p:cNvPr id="127" name="Text 125"/>
          <p:cNvSpPr/>
          <p:nvPr/>
        </p:nvSpPr>
        <p:spPr>
          <a:xfrm>
            <a:off x="8482965" y="4151376"/>
            <a:ext cx="50292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00" dirty="0">
                <a:solidFill>
                  <a:srgbClr val="8899BB"/>
                </a:solidFill>
              </a:rPr>
              <a:t>Feb'28</a:t>
            </a:r>
            <a:endParaRPr lang="en-US" sz="600" dirty="0"/>
          </a:p>
        </p:txBody>
      </p:sp>
      <p:sp>
        <p:nvSpPr>
          <p:cNvPr id="128" name="Text 126"/>
          <p:cNvSpPr/>
          <p:nvPr/>
        </p:nvSpPr>
        <p:spPr>
          <a:xfrm>
            <a:off x="5897880" y="4334256"/>
            <a:ext cx="2880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i="1" dirty="0">
                <a:solidFill>
                  <a:srgbClr val="8899BB"/>
                </a:solidFill>
              </a:rPr>
              <a:t>Compresses from 22 months → 5.5 months as channel scales</a:t>
            </a:r>
            <a:endParaRPr lang="en-US" sz="750" dirty="0"/>
          </a:p>
        </p:txBody>
      </p:sp>
      <p:sp>
        <p:nvSpPr>
          <p:cNvPr id="129" name="Shape 127"/>
          <p:cNvSpPr/>
          <p:nvPr/>
        </p:nvSpPr>
        <p:spPr>
          <a:xfrm>
            <a:off x="365760" y="4279392"/>
            <a:ext cx="8412480" cy="384048"/>
          </a:xfrm>
          <a:prstGeom prst="rect">
            <a:avLst/>
          </a:prstGeom>
          <a:solidFill>
            <a:srgbClr val="162952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30" name="Text 128"/>
          <p:cNvSpPr/>
          <p:nvPr/>
        </p:nvSpPr>
        <p:spPr>
          <a:xfrm>
            <a:off x="502920" y="4279392"/>
            <a:ext cx="8229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A623"/>
                </a:solidFill>
              </a:rPr>
              <a:t>Churn assumption: </a:t>
            </a:r>
            <a:pPr indent="0" marL="0">
              <a:buNone/>
            </a:pPr>
            <a:r>
              <a:rPr lang="en-US" sz="900" dirty="0">
                <a:solidFill>
                  <a:srgbClr val="E8EDF5"/>
                </a:solidFill>
              </a:rPr>
              <a:t>Modelled at ~6% annual (0.5%/mo). We have insufficient customer history to validate this precisely — 3 customers, 4 weeks live. Given ERP's structural switching costs (data migration, audit trail continuity, workflow dependency), we expect churn to sit within the 5–8% annual range typical of sticky B2B SaaS. This will be updated with actuals as cohort data matures.</a:t>
            </a:r>
            <a:endParaRPr lang="en-US" sz="900" dirty="0"/>
          </a:p>
        </p:txBody>
      </p:sp>
      <p:sp>
        <p:nvSpPr>
          <p:cNvPr id="131" name="Shape 129"/>
          <p:cNvSpPr/>
          <p:nvPr/>
        </p:nvSpPr>
        <p:spPr>
          <a:xfrm>
            <a:off x="365760" y="4727448"/>
            <a:ext cx="8412480" cy="292608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132" name="Text 130"/>
          <p:cNvSpPr/>
          <p:nvPr/>
        </p:nvSpPr>
        <p:spPr>
          <a:xfrm>
            <a:off x="365760" y="4727448"/>
            <a:ext cx="8412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1628"/>
                </a:solidFill>
              </a:rPr>
              <a:t>5.5-month CAC payback · 84–88% gross margin · EBITDA positive Jun '27 · £609K ending cash — from a single £750K raise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256032"/>
            <a:ext cx="1463040" cy="256032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56032"/>
            <a:ext cx="1463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A1628"/>
                </a:solidFill>
              </a:rPr>
              <a:t>THE RAISE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Capital to reach repeatable growth and vertical proof.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365760" y="1143000"/>
            <a:ext cx="3977640" cy="1371600"/>
          </a:xfrm>
          <a:prstGeom prst="rect">
            <a:avLst/>
          </a:prstGeom>
          <a:solidFill>
            <a:srgbClr val="0F2044"/>
          </a:solidFill>
          <a:ln w="25400">
            <a:solidFill>
              <a:srgbClr val="00C2C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94360" y="1261872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899BB"/>
                </a:solidFill>
              </a:rPr>
              <a:t>Raising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594360" y="1536192"/>
            <a:ext cx="34747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0C2CB"/>
                </a:solidFill>
              </a:rPr>
              <a:t>£750,000</a:t>
            </a:r>
            <a:endParaRPr lang="en-US" sz="4000" dirty="0"/>
          </a:p>
        </p:txBody>
      </p:sp>
      <p:sp>
        <p:nvSpPr>
          <p:cNvPr id="8" name="Text 6"/>
          <p:cNvSpPr/>
          <p:nvPr/>
        </p:nvSpPr>
        <p:spPr>
          <a:xfrm>
            <a:off x="594360" y="2157984"/>
            <a:ext cx="34747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899BB"/>
                </a:solidFill>
              </a:rPr>
              <a:t>Pre-Seed  ·  16–20 months runway  ·  Close target Q2 2026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4526280" y="1143000"/>
            <a:ext cx="4251960" cy="1371600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709160" y="1261872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Use of Funds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709160" y="1600200"/>
            <a:ext cx="640080" cy="228600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709160" y="1600200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A1628"/>
                </a:solidFill>
              </a:rPr>
              <a:t>Product 45%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5440680" y="1600200"/>
            <a:ext cx="3200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899BB"/>
                </a:solidFill>
              </a:rPr>
              <a:t>Security, vertical depth, integrations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4709160" y="1892808"/>
            <a:ext cx="640080" cy="228600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709160" y="1892808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A1628"/>
                </a:solidFill>
              </a:rPr>
              <a:t>GTM 35%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5440680" y="1892808"/>
            <a:ext cx="3200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899BB"/>
                </a:solidFill>
              </a:rPr>
              <a:t>Pipeline, partner enablement, sales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4709160" y="2185416"/>
            <a:ext cx="640080" cy="228600"/>
          </a:xfrm>
          <a:prstGeom prst="rect">
            <a:avLst/>
          </a:prstGeom>
          <a:solidFill>
            <a:srgbClr val="7B61FF"/>
          </a:solidFill>
          <a:ln w="12700">
            <a:solidFill>
              <a:srgbClr val="7B61F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709160" y="2185416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A1628"/>
                </a:solidFill>
              </a:rPr>
              <a:t>Ops 20%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440680" y="2185416"/>
            <a:ext cx="3200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899BB"/>
                </a:solidFill>
              </a:rPr>
              <a:t>Support, compliance, CS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365760" y="2670048"/>
            <a:ext cx="8412480" cy="2286000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365760" y="2670048"/>
            <a:ext cx="64008" cy="2286000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94360" y="2816352"/>
            <a:ext cx="77724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Milestones This Round</a:t>
            </a:r>
            <a:endParaRPr lang="en-US" sz="1400" dirty="0"/>
          </a:p>
        </p:txBody>
      </p:sp>
      <p:sp>
        <p:nvSpPr>
          <p:cNvPr id="23" name="Shape 21"/>
          <p:cNvSpPr/>
          <p:nvPr/>
        </p:nvSpPr>
        <p:spPr>
          <a:xfrm>
            <a:off x="594360" y="3218688"/>
            <a:ext cx="347472" cy="347472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94360" y="3218688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1628"/>
                </a:solidFill>
              </a:rPr>
              <a:t>01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1051560" y="3218688"/>
            <a:ext cx="3383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£1M ARR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1051560" y="3419856"/>
            <a:ext cx="3383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99BB"/>
                </a:solidFill>
              </a:rPr>
              <a:t>Target ARR with ~1,500–1,700 contracted users across customer base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4800600" y="3218688"/>
            <a:ext cx="347472" cy="347472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800600" y="3218688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1628"/>
                </a:solidFill>
              </a:rPr>
              <a:t>02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5257800" y="3218688"/>
            <a:ext cx="3383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Repeatable channel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5257800" y="3419856"/>
            <a:ext cx="3383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99BB"/>
                </a:solidFill>
              </a:rPr>
              <a:t>Prove one acquisition channel (partner or outbound) with documented unit economics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594360" y="3931920"/>
            <a:ext cx="347472" cy="347472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94360" y="393192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1628"/>
                </a:solidFill>
              </a:rPr>
              <a:t>03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1051560" y="3931920"/>
            <a:ext cx="3383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Vertical pack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1051560" y="4133088"/>
            <a:ext cx="3383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99BB"/>
                </a:solidFill>
              </a:rPr>
              <a:t>End-to-end healthcare vertical pack live with reference customers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4800600" y="3931920"/>
            <a:ext cx="347472" cy="347472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800600" y="393192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1628"/>
                </a:solidFill>
              </a:rPr>
              <a:t>04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5257800" y="3931920"/>
            <a:ext cx="3383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Retention signal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5257800" y="4133088"/>
            <a:ext cx="3383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99BB"/>
                </a:solidFill>
              </a:rPr>
              <a:t>Net revenue retention &gt;100% via module expansion across first cohort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0972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</a:rPr>
              <a:t>The opportunity is now.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457200" y="178308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E8EDF5"/>
                </a:solidFill>
              </a:rPr>
              <a:t>AI-native ERP is a category being written in the next 24 months.</a:t>
            </a:r>
            <a:endParaRPr lang="en-US" sz="150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E8EDF5"/>
                </a:solidFill>
              </a:rPr>
              <a:t>Nexa is positioned to own the mid-market.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1097280" y="2788920"/>
            <a:ext cx="2331720" cy="1005840"/>
          </a:xfrm>
          <a:prstGeom prst="rect">
            <a:avLst/>
          </a:prstGeom>
          <a:solidFill>
            <a:srgbClr val="0F2044"/>
          </a:solidFill>
          <a:ln w="12700">
            <a:solidFill>
              <a:srgbClr val="00C2C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1188720" y="2880360"/>
            <a:ext cx="2148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0C2CB"/>
                </a:solidFill>
              </a:rPr>
              <a:t>£100K ARR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188720" y="3310128"/>
            <a:ext cx="2148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899BB"/>
                </a:solidFill>
              </a:rPr>
              <a:t>Contracted. Signed order forms.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703320" y="2788920"/>
            <a:ext cx="2331720" cy="1005840"/>
          </a:xfrm>
          <a:prstGeom prst="rect">
            <a:avLst/>
          </a:prstGeom>
          <a:solidFill>
            <a:srgbClr val="0F2044"/>
          </a:solidFill>
          <a:ln w="12700">
            <a:solidFill>
              <a:srgbClr val="00C2C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3794760" y="2880360"/>
            <a:ext cx="2148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0C2CB"/>
                </a:solidFill>
              </a:rPr>
              <a:t>Production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3794760" y="3310128"/>
            <a:ext cx="2148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899BB"/>
                </a:solidFill>
              </a:rPr>
              <a:t>Live environment. Real customers.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6309360" y="2788920"/>
            <a:ext cx="2331720" cy="1005840"/>
          </a:xfrm>
          <a:prstGeom prst="rect">
            <a:avLst/>
          </a:prstGeom>
          <a:solidFill>
            <a:srgbClr val="0F2044"/>
          </a:solidFill>
          <a:ln w="12700">
            <a:solidFill>
              <a:srgbClr val="00C2C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400800" y="2880360"/>
            <a:ext cx="2148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0C2CB"/>
                </a:solidFill>
              </a:rPr>
              <a:t>Q2 2026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400800" y="3310128"/>
            <a:ext cx="2148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899BB"/>
                </a:solidFill>
              </a:rPr>
              <a:t>Close target. Raise underway.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57200" y="40690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00C2CB"/>
                </a:solidFill>
              </a:rPr>
              <a:t>Sayeed Raja — sayeed@nexaai.co.uk — 07951 001 947 — nexaai.co.uk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57200" y="4617720"/>
            <a:ext cx="8229600" cy="27432"/>
          </a:xfrm>
          <a:prstGeom prst="rect">
            <a:avLst/>
          </a:prstGeom>
          <a:solidFill>
            <a:srgbClr val="8899BB"/>
          </a:solidFill>
          <a:ln w="12700">
            <a:solidFill>
              <a:srgbClr val="8899B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4736592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899BB"/>
                </a:solidFill>
              </a:rPr>
              <a:t>Nexa AI ERP — AI-native, multi-tenant, enterprise-grade ERP for SMEs and mid-market teams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256032"/>
            <a:ext cx="1463040" cy="256032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56032"/>
            <a:ext cx="1463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A1628"/>
                </a:solidFill>
              </a:rPr>
              <a:t>THE PROBLEM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FFFFFF"/>
                </a:solidFill>
              </a:rPr>
              <a:t>SMEs and mid-market teams are running</a:t>
            </a:r>
            <a:endParaRPr lang="en-US" sz="26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FFFFFF"/>
                </a:solidFill>
              </a:rPr>
              <a:t>on infrastructure that was never built for them.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57200" y="1600200"/>
            <a:ext cx="4114800" cy="713232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600200"/>
            <a:ext cx="64008" cy="713232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85800" y="1655064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Fragmented stack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685800" y="1911096"/>
            <a:ext cx="37490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E8EDF5"/>
                </a:solidFill>
              </a:rPr>
              <a:t>Accounting + inventory + CRM + spreadsheets + emailed approvals — none of it connected.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457200" y="2404872"/>
            <a:ext cx="4114800" cy="713232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57200" y="2404872"/>
            <a:ext cx="64008" cy="713232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459736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Manual close cycle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685800" y="2715768"/>
            <a:ext cx="37490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E8EDF5"/>
                </a:solidFill>
              </a:rPr>
              <a:t>Month-end takes weeks. Reconciliation is done in Excel by hand.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457200" y="3209544"/>
            <a:ext cx="4114800" cy="713232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57200" y="3209544"/>
            <a:ext cx="64008" cy="713232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85800" y="3264408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Weak controls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85800" y="3520440"/>
            <a:ext cx="37490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E8EDF5"/>
                </a:solidFill>
              </a:rPr>
              <a:t>No meaningful audit trail, no SoD enforcement, approvals in email threads.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457200" y="4014216"/>
            <a:ext cx="4114800" cy="713232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57200" y="4014216"/>
            <a:ext cx="64008" cy="713232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85800" y="4069080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Stale data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685800" y="4325112"/>
            <a:ext cx="37490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E8EDF5"/>
                </a:solidFill>
              </a:rPr>
              <a:t>Decisions made on last week's export, not live figures.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4937760" y="1600200"/>
            <a:ext cx="3749040" cy="3200400"/>
          </a:xfrm>
          <a:prstGeom prst="rect">
            <a:avLst/>
          </a:prstGeom>
          <a:solidFill>
            <a:srgbClr val="162952"/>
          </a:solidFill>
          <a:ln w="12700">
            <a:solidFill>
              <a:srgbClr val="F5A62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5120640" y="1783080"/>
            <a:ext cx="33832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700" b="1" dirty="0">
                <a:solidFill>
                  <a:srgbClr val="FFFFFF"/>
                </a:solidFill>
              </a:rPr>
              <a:t>The legacy ERP</a:t>
            </a:r>
            <a:endParaRPr lang="en-US" sz="17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700" b="1" dirty="0">
                <a:solidFill>
                  <a:srgbClr val="FFFFFF"/>
                </a:solidFill>
              </a:rPr>
              <a:t>alternative fails them too.</a:t>
            </a:r>
            <a:endParaRPr lang="en-US" sz="1700" dirty="0"/>
          </a:p>
        </p:txBody>
      </p:sp>
      <p:sp>
        <p:nvSpPr>
          <p:cNvPr id="23" name="Text 21"/>
          <p:cNvSpPr/>
          <p:nvPr/>
        </p:nvSpPr>
        <p:spPr>
          <a:xfrm>
            <a:off x="5166360" y="2606040"/>
            <a:ext cx="3291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E8EDF5"/>
                </a:solidFill>
              </a:rPr>
              <a:t>18–24 month implementations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166360" y="2953512"/>
            <a:ext cx="3291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E8EDF5"/>
                </a:solidFill>
              </a:rPr>
              <a:t>£250k–£1m+ services cost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5166360" y="3300984"/>
            <a:ext cx="3291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E8EDF5"/>
                </a:solidFill>
              </a:rPr>
              <a:t>Requires dedicated IT team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5166360" y="3648456"/>
            <a:ext cx="3291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E8EDF5"/>
                </a:solidFill>
              </a:rPr>
              <a:t>Locked to legacy data models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5166360" y="3995928"/>
            <a:ext cx="3291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E8EDF5"/>
                </a:solidFill>
              </a:rPr>
              <a:t>No meaningful AI — bolt-on only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4937760" y="4480560"/>
            <a:ext cx="3749040" cy="320040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983480" y="448056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0A1628"/>
                </a:solidFill>
              </a:rPr>
              <a:t>The mid-market is trapped between too basic and too expensive.</a:t>
            </a:r>
            <a:endParaRPr lang="en-US" sz="9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256032"/>
            <a:ext cx="1463040" cy="256032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56032"/>
            <a:ext cx="1463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A1628"/>
                </a:solidFill>
              </a:rPr>
              <a:t>WHY NOW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Three converging forces create a category opening.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365760" y="1234440"/>
            <a:ext cx="2651760" cy="3566160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234440"/>
            <a:ext cx="64008" cy="3566160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4360" y="1417320"/>
            <a:ext cx="365760" cy="36576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566928" y="1874520"/>
            <a:ext cx="23317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</a:rPr>
              <a:t>AI is production-ready</a:t>
            </a:r>
            <a:endParaRPr lang="en-US" sz="12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</a:rPr>
              <a:t>when grounded in data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566928" y="2542032"/>
            <a:ext cx="23317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E8EDF5"/>
                </a:solidFill>
              </a:rPr>
              <a:t>GenAI is no longer experimental. The constraint is structured, permissioned data — exactly what an ERP provides. Nexa's AI engine sits inside the data and controls layer, not bolted on top.</a:t>
            </a:r>
            <a:endParaRPr lang="en-US" sz="950" dirty="0"/>
          </a:p>
        </p:txBody>
      </p:sp>
      <p:sp>
        <p:nvSpPr>
          <p:cNvPr id="10" name="Shape 7"/>
          <p:cNvSpPr/>
          <p:nvPr/>
        </p:nvSpPr>
        <p:spPr>
          <a:xfrm>
            <a:off x="502920" y="4114800"/>
            <a:ext cx="2423160" cy="502920"/>
          </a:xfrm>
          <a:prstGeom prst="rect">
            <a:avLst/>
          </a:prstGeom>
          <a:solidFill>
            <a:srgbClr val="162952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548640" y="4114800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00C2CB"/>
                </a:solidFill>
              </a:rPr>
              <a:t>Every AI output is traceable to a source transaction and scoped by role.</a:t>
            </a:r>
            <a:endParaRPr lang="en-US" sz="900" dirty="0"/>
          </a:p>
        </p:txBody>
      </p:sp>
      <p:sp>
        <p:nvSpPr>
          <p:cNvPr id="12" name="Shape 9"/>
          <p:cNvSpPr/>
          <p:nvPr/>
        </p:nvSpPr>
        <p:spPr>
          <a:xfrm>
            <a:off x="3200400" y="1234440"/>
            <a:ext cx="2651760" cy="3566160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3200400" y="1234440"/>
            <a:ext cx="64008" cy="3566160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0" y="1417320"/>
            <a:ext cx="365760" cy="36576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3401568" y="1874520"/>
            <a:ext cx="23317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</a:rPr>
              <a:t>Enterprise-grade controls</a:t>
            </a:r>
            <a:endParaRPr lang="en-US" sz="12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</a:rPr>
              <a:t>are moving down-market</a:t>
            </a:r>
            <a:endParaRPr lang="en-US" sz="1200" dirty="0"/>
          </a:p>
        </p:txBody>
      </p:sp>
      <p:sp>
        <p:nvSpPr>
          <p:cNvPr id="16" name="Text 12"/>
          <p:cNvSpPr/>
          <p:nvPr/>
        </p:nvSpPr>
        <p:spPr>
          <a:xfrm>
            <a:off x="3401568" y="2542032"/>
            <a:ext cx="23317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E8EDF5"/>
                </a:solidFill>
              </a:rPr>
              <a:t>Audit, tax, supplier compliance, and board reporting now require traceability that spreadsheets cannot provide. Mid-market CFOs face the same scrutiny as enterprise — without enterprise tooling.</a:t>
            </a:r>
            <a:endParaRPr lang="en-US" sz="950" dirty="0"/>
          </a:p>
        </p:txBody>
      </p:sp>
      <p:sp>
        <p:nvSpPr>
          <p:cNvPr id="17" name="Shape 13"/>
          <p:cNvSpPr/>
          <p:nvPr/>
        </p:nvSpPr>
        <p:spPr>
          <a:xfrm>
            <a:off x="3337560" y="4114800"/>
            <a:ext cx="2423160" cy="502920"/>
          </a:xfrm>
          <a:prstGeom prst="rect">
            <a:avLst/>
          </a:prstGeom>
          <a:solidFill>
            <a:srgbClr val="162952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18" name="Text 14"/>
          <p:cNvSpPr/>
          <p:nvPr/>
        </p:nvSpPr>
        <p:spPr>
          <a:xfrm>
            <a:off x="3383280" y="4114800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00E5A0"/>
                </a:solidFill>
              </a:rPr>
              <a:t>Controls compliance is now a purchase trigger, not a nice-to-have.</a:t>
            </a:r>
            <a:endParaRPr lang="en-US" sz="900" dirty="0"/>
          </a:p>
        </p:txBody>
      </p:sp>
      <p:sp>
        <p:nvSpPr>
          <p:cNvPr id="19" name="Shape 15"/>
          <p:cNvSpPr/>
          <p:nvPr/>
        </p:nvSpPr>
        <p:spPr>
          <a:xfrm>
            <a:off x="6035040" y="1234440"/>
            <a:ext cx="2651760" cy="3566160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6035040" y="1234440"/>
            <a:ext cx="64008" cy="3566160"/>
          </a:xfrm>
          <a:prstGeom prst="rect">
            <a:avLst/>
          </a:prstGeom>
          <a:solidFill>
            <a:srgbClr val="7B61FF"/>
          </a:solidFill>
          <a:ln w="12700">
            <a:solidFill>
              <a:srgbClr val="7B61FF"/>
            </a:solidFill>
            <a:prstDash val="solid"/>
          </a:ln>
        </p:spPr>
      </p:sp>
      <p:pic>
        <p:nvPicPr>
          <p:cNvPr id="2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3640" y="1417320"/>
            <a:ext cx="365760" cy="365760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6236208" y="1874520"/>
            <a:ext cx="23317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</a:rPr>
              <a:t>Mid-market is priced out</a:t>
            </a:r>
            <a:endParaRPr lang="en-US" sz="12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</a:rPr>
              <a:t>of legacy ERP</a:t>
            </a:r>
            <a:endParaRPr lang="en-US" sz="1200" dirty="0"/>
          </a:p>
        </p:txBody>
      </p:sp>
      <p:sp>
        <p:nvSpPr>
          <p:cNvPr id="23" name="Text 18"/>
          <p:cNvSpPr/>
          <p:nvPr/>
        </p:nvSpPr>
        <p:spPr>
          <a:xfrm>
            <a:off x="6236208" y="2542032"/>
            <a:ext cx="23317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E8EDF5"/>
                </a:solidFill>
              </a:rPr>
              <a:t>SAP, Oracle, and even NetSuite require multi-year commitments and heavy SI engagement. The category has not produced a credible modern alternative — until now.</a:t>
            </a:r>
            <a:endParaRPr lang="en-US" sz="950" dirty="0"/>
          </a:p>
        </p:txBody>
      </p:sp>
      <p:sp>
        <p:nvSpPr>
          <p:cNvPr id="24" name="Shape 19"/>
          <p:cNvSpPr/>
          <p:nvPr/>
        </p:nvSpPr>
        <p:spPr>
          <a:xfrm>
            <a:off x="6172200" y="4114800"/>
            <a:ext cx="2423160" cy="502920"/>
          </a:xfrm>
          <a:prstGeom prst="rect">
            <a:avLst/>
          </a:prstGeom>
          <a:solidFill>
            <a:srgbClr val="162952"/>
          </a:solidFill>
          <a:ln w="12700">
            <a:solidFill>
              <a:srgbClr val="7B61FF"/>
            </a:solidFill>
            <a:prstDash val="solid"/>
          </a:ln>
        </p:spPr>
      </p:sp>
      <p:sp>
        <p:nvSpPr>
          <p:cNvPr id="25" name="Text 20"/>
          <p:cNvSpPr/>
          <p:nvPr/>
        </p:nvSpPr>
        <p:spPr>
          <a:xfrm>
            <a:off x="6217920" y="4114800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7B61FF"/>
                </a:solidFill>
              </a:rPr>
              <a:t>Nexa deploys in weeks, not years, at a fraction of the total cost.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256032"/>
            <a:ext cx="1463040" cy="256032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56032"/>
            <a:ext cx="1463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A1628"/>
                </a:solidFill>
              </a:rPr>
              <a:t>THE SOLUTION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One system of record. AI inside the controls plane.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57200" y="1005840"/>
            <a:ext cx="82296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0C2CB"/>
                </a:solidFill>
              </a:rPr>
              <a:t>SAP-grade control, without SAP-grade time and cost.  ·  1 of 2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65760" y="1371600"/>
            <a:ext cx="4160520" cy="1627632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65760" y="1371600"/>
            <a:ext cx="64008" cy="1627632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30352" y="1481328"/>
            <a:ext cx="3822192" cy="201168"/>
          </a:xfrm>
          <a:prstGeom prst="rect">
            <a:avLst/>
          </a:prstGeom>
          <a:solidFill>
            <a:srgbClr val="0A1628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66928" y="1481328"/>
            <a:ext cx="3749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00C2CB"/>
                </a:solidFill>
              </a:rPr>
              <a:t>AI-powered financial intelligence</a:t>
            </a:r>
            <a:endParaRPr lang="en-US" sz="850" dirty="0"/>
          </a:p>
        </p:txBody>
      </p:sp>
      <p:sp>
        <p:nvSpPr>
          <p:cNvPr id="10" name="Text 8"/>
          <p:cNvSpPr/>
          <p:nvPr/>
        </p:nvSpPr>
        <p:spPr>
          <a:xfrm>
            <a:off x="530352" y="1709928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Finance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530352" y="2011680"/>
            <a:ext cx="374904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850" dirty="0">
                <a:solidFill>
                  <a:srgbClr val="E8EDF5"/>
                </a:solidFill>
              </a:rPr>
              <a:t>Nexa monitors your GL, cash position, and period close in real time. When something shifts — margin, cost, variance — it tells you what changed, traces it back to the source, and flags what needs attention.</a:t>
            </a:r>
            <a:endParaRPr lang="en-US" sz="850" dirty="0"/>
          </a:p>
        </p:txBody>
      </p:sp>
      <p:sp>
        <p:nvSpPr>
          <p:cNvPr id="12" name="Shape 10"/>
          <p:cNvSpPr/>
          <p:nvPr/>
        </p:nvSpPr>
        <p:spPr>
          <a:xfrm>
            <a:off x="530352" y="2706624"/>
            <a:ext cx="3822192" cy="201168"/>
          </a:xfrm>
          <a:prstGeom prst="rect">
            <a:avLst/>
          </a:prstGeom>
          <a:solidFill>
            <a:srgbClr val="162952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66928" y="2706624"/>
            <a:ext cx="3749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0C2CB"/>
                </a:solidFill>
              </a:rPr>
              <a:t>Ask: </a:t>
            </a:r>
            <a:pPr indent="0" marL="0">
              <a:buNone/>
            </a:pPr>
            <a:r>
              <a:rPr lang="en-US" sz="800" i="1" dirty="0">
                <a:solidFill>
                  <a:srgbClr val="8899BB"/>
                </a:solidFill>
              </a:rPr>
              <a:t>"Why did gross margin drop last month?"</a:t>
            </a:r>
            <a:endParaRPr lang="en-US" sz="800" dirty="0"/>
          </a:p>
        </p:txBody>
      </p:sp>
      <p:sp>
        <p:nvSpPr>
          <p:cNvPr id="14" name="Shape 12"/>
          <p:cNvSpPr/>
          <p:nvPr/>
        </p:nvSpPr>
        <p:spPr>
          <a:xfrm>
            <a:off x="4754880" y="1371600"/>
            <a:ext cx="4160520" cy="1627632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754880" y="1371600"/>
            <a:ext cx="64008" cy="1627632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4919472" y="1481328"/>
            <a:ext cx="3822192" cy="201168"/>
          </a:xfrm>
          <a:prstGeom prst="rect">
            <a:avLst/>
          </a:prstGeom>
          <a:solidFill>
            <a:srgbClr val="0A1628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956048" y="1481328"/>
            <a:ext cx="3749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00E5A0"/>
                </a:solidFill>
              </a:rPr>
              <a:t>Procurement you can talk to</a:t>
            </a:r>
            <a:endParaRPr lang="en-US" sz="850" dirty="0"/>
          </a:p>
        </p:txBody>
      </p:sp>
      <p:sp>
        <p:nvSpPr>
          <p:cNvPr id="18" name="Text 16"/>
          <p:cNvSpPr/>
          <p:nvPr/>
        </p:nvSpPr>
        <p:spPr>
          <a:xfrm>
            <a:off x="4919472" y="1709928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Purchasing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4919472" y="2011680"/>
            <a:ext cx="374904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850" dirty="0">
                <a:solidFill>
                  <a:srgbClr val="E8EDF5"/>
                </a:solidFill>
              </a:rPr>
              <a:t>Track POs, GRN matching, supplier performance, and approval bottlenecks in one place. Nexa surfaces exceptions before they become overdue liabilities and explains the root cause without you having to dig.</a:t>
            </a:r>
            <a:endParaRPr lang="en-US" sz="850" dirty="0"/>
          </a:p>
        </p:txBody>
      </p:sp>
      <p:sp>
        <p:nvSpPr>
          <p:cNvPr id="20" name="Shape 18"/>
          <p:cNvSpPr/>
          <p:nvPr/>
        </p:nvSpPr>
        <p:spPr>
          <a:xfrm>
            <a:off x="4919472" y="2706624"/>
            <a:ext cx="3822192" cy="201168"/>
          </a:xfrm>
          <a:prstGeom prst="rect">
            <a:avLst/>
          </a:prstGeom>
          <a:solidFill>
            <a:srgbClr val="162952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956048" y="2706624"/>
            <a:ext cx="3749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0E5A0"/>
                </a:solidFill>
              </a:rPr>
              <a:t>Ask: </a:t>
            </a:r>
            <a:pPr indent="0" marL="0">
              <a:buNone/>
            </a:pPr>
            <a:r>
              <a:rPr lang="en-US" sz="800" i="1" dirty="0">
                <a:solidFill>
                  <a:srgbClr val="8899BB"/>
                </a:solidFill>
              </a:rPr>
              <a:t>"Which POs are overdue and why?"</a:t>
            </a:r>
            <a:endParaRPr lang="en-US" sz="800" dirty="0"/>
          </a:p>
        </p:txBody>
      </p:sp>
      <p:sp>
        <p:nvSpPr>
          <p:cNvPr id="22" name="Shape 20"/>
          <p:cNvSpPr/>
          <p:nvPr/>
        </p:nvSpPr>
        <p:spPr>
          <a:xfrm>
            <a:off x="365760" y="3127248"/>
            <a:ext cx="4160520" cy="1627632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365760" y="3127248"/>
            <a:ext cx="64008" cy="1627632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530352" y="3236976"/>
            <a:ext cx="3822192" cy="201168"/>
          </a:xfrm>
          <a:prstGeom prst="rect">
            <a:avLst/>
          </a:prstGeom>
          <a:solidFill>
            <a:srgbClr val="0A1628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66928" y="3236976"/>
            <a:ext cx="3749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F5A623"/>
                </a:solidFill>
              </a:rPr>
              <a:t>Stock visibility that works in real time</a:t>
            </a:r>
            <a:endParaRPr lang="en-US" sz="850" dirty="0"/>
          </a:p>
        </p:txBody>
      </p:sp>
      <p:sp>
        <p:nvSpPr>
          <p:cNvPr id="26" name="Text 24"/>
          <p:cNvSpPr/>
          <p:nvPr/>
        </p:nvSpPr>
        <p:spPr>
          <a:xfrm>
            <a:off x="530352" y="3465576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Inventory</a:t>
            </a:r>
            <a:endParaRPr lang="en-US" sz="1500" dirty="0"/>
          </a:p>
        </p:txBody>
      </p:sp>
      <p:sp>
        <p:nvSpPr>
          <p:cNvPr id="27" name="Text 25"/>
          <p:cNvSpPr/>
          <p:nvPr/>
        </p:nvSpPr>
        <p:spPr>
          <a:xfrm>
            <a:off x="530352" y="3767328"/>
            <a:ext cx="374904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850" dirty="0">
                <a:solidFill>
                  <a:srgbClr val="E8EDF5"/>
                </a:solidFill>
              </a:rPr>
              <a:t>Nexa tracks inventory across locations, flags demand and supply mismatches early, and connects stock levels directly to purchasing and sales. No more spreadsheet reconciliation.</a:t>
            </a:r>
            <a:endParaRPr lang="en-US" sz="850" dirty="0"/>
          </a:p>
        </p:txBody>
      </p:sp>
      <p:sp>
        <p:nvSpPr>
          <p:cNvPr id="28" name="Shape 26"/>
          <p:cNvSpPr/>
          <p:nvPr/>
        </p:nvSpPr>
        <p:spPr>
          <a:xfrm>
            <a:off x="530352" y="4462272"/>
            <a:ext cx="3822192" cy="201168"/>
          </a:xfrm>
          <a:prstGeom prst="rect">
            <a:avLst/>
          </a:prstGeom>
          <a:solidFill>
            <a:srgbClr val="162952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66928" y="4462272"/>
            <a:ext cx="3749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5A623"/>
                </a:solidFill>
              </a:rPr>
              <a:t>Ask: </a:t>
            </a:r>
            <a:pPr indent="0" marL="0">
              <a:buNone/>
            </a:pPr>
            <a:r>
              <a:rPr lang="en-US" sz="800" i="1" dirty="0">
                <a:solidFill>
                  <a:srgbClr val="8899BB"/>
                </a:solidFill>
              </a:rPr>
              <a:t>"Which product lines are at risk of a stockout this week?"</a:t>
            </a:r>
            <a:endParaRPr lang="en-US" sz="800" dirty="0"/>
          </a:p>
        </p:txBody>
      </p:sp>
      <p:sp>
        <p:nvSpPr>
          <p:cNvPr id="30" name="Shape 28"/>
          <p:cNvSpPr/>
          <p:nvPr/>
        </p:nvSpPr>
        <p:spPr>
          <a:xfrm>
            <a:off x="4754880" y="3127248"/>
            <a:ext cx="4160520" cy="1627632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4754880" y="3127248"/>
            <a:ext cx="64008" cy="1627632"/>
          </a:xfrm>
          <a:prstGeom prst="rect">
            <a:avLst/>
          </a:prstGeom>
          <a:solidFill>
            <a:srgbClr val="7B61FF"/>
          </a:solidFill>
          <a:ln w="12700">
            <a:solidFill>
              <a:srgbClr val="7B61FF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4919472" y="3236976"/>
            <a:ext cx="3822192" cy="201168"/>
          </a:xfrm>
          <a:prstGeom prst="rect">
            <a:avLst/>
          </a:prstGeom>
          <a:solidFill>
            <a:srgbClr val="0A1628"/>
          </a:solidFill>
          <a:ln w="12700">
            <a:solidFill>
              <a:srgbClr val="7B61FF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956048" y="3236976"/>
            <a:ext cx="3749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7B61FF"/>
                </a:solidFill>
              </a:rPr>
              <a:t>Pipeline and order intelligence connected to operations</a:t>
            </a:r>
            <a:endParaRPr lang="en-US" sz="850" dirty="0"/>
          </a:p>
        </p:txBody>
      </p:sp>
      <p:sp>
        <p:nvSpPr>
          <p:cNvPr id="34" name="Text 32"/>
          <p:cNvSpPr/>
          <p:nvPr/>
        </p:nvSpPr>
        <p:spPr>
          <a:xfrm>
            <a:off x="4919472" y="3465576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Sales &amp; CRM</a:t>
            </a:r>
            <a:endParaRPr lang="en-US" sz="1500" dirty="0"/>
          </a:p>
        </p:txBody>
      </p:sp>
      <p:sp>
        <p:nvSpPr>
          <p:cNvPr id="35" name="Text 33"/>
          <p:cNvSpPr/>
          <p:nvPr/>
        </p:nvSpPr>
        <p:spPr>
          <a:xfrm>
            <a:off x="4919472" y="3767328"/>
            <a:ext cx="374904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850" dirty="0">
                <a:solidFill>
                  <a:srgbClr val="E8EDF5"/>
                </a:solidFill>
              </a:rPr>
              <a:t>Nexa links your sales pipeline and customer orders directly to fulfilment, stock, and cash flow — so your team always knows what's committed, what's at risk, and what needs to move.</a:t>
            </a:r>
            <a:endParaRPr lang="en-US" sz="850" dirty="0"/>
          </a:p>
        </p:txBody>
      </p:sp>
      <p:sp>
        <p:nvSpPr>
          <p:cNvPr id="36" name="Shape 34"/>
          <p:cNvSpPr/>
          <p:nvPr/>
        </p:nvSpPr>
        <p:spPr>
          <a:xfrm>
            <a:off x="4919472" y="4462272"/>
            <a:ext cx="3822192" cy="201168"/>
          </a:xfrm>
          <a:prstGeom prst="rect">
            <a:avLst/>
          </a:prstGeom>
          <a:solidFill>
            <a:srgbClr val="162952"/>
          </a:solidFill>
          <a:ln w="12700">
            <a:solidFill>
              <a:srgbClr val="7B61FF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4956048" y="4462272"/>
            <a:ext cx="3749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7B61FF"/>
                </a:solidFill>
              </a:rPr>
              <a:t>Ask: </a:t>
            </a:r>
            <a:pPr indent="0" marL="0">
              <a:buNone/>
            </a:pPr>
            <a:r>
              <a:rPr lang="en-US" sz="800" i="1" dirty="0">
                <a:solidFill>
                  <a:srgbClr val="8899BB"/>
                </a:solidFill>
              </a:rPr>
              <a:t>"Which open orders are at risk of missing their delivery date?"</a:t>
            </a:r>
            <a:endParaRPr lang="en-US" sz="800" dirty="0"/>
          </a:p>
        </p:txBody>
      </p:sp>
      <p:sp>
        <p:nvSpPr>
          <p:cNvPr id="38" name="Shape 36"/>
          <p:cNvSpPr/>
          <p:nvPr/>
        </p:nvSpPr>
        <p:spPr>
          <a:xfrm>
            <a:off x="365760" y="4919472"/>
            <a:ext cx="8412480" cy="164592"/>
          </a:xfrm>
          <a:prstGeom prst="rect">
            <a:avLst/>
          </a:prstGeom>
          <a:solidFill>
            <a:srgbClr val="162952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365760" y="4919472"/>
            <a:ext cx="8412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00C2CB"/>
                </a:solidFill>
              </a:rPr>
              <a:t>One source of truth  ·  Permissioned answers  ·  Traceable actions  ·  AI grounded in your data</a:t>
            </a:r>
            <a:endParaRPr lang="en-US" sz="8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256032"/>
            <a:ext cx="1463040" cy="256032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56032"/>
            <a:ext cx="1463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A1628"/>
                </a:solidFill>
              </a:rPr>
              <a:t>THE SOLUTION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One system of record. AI inside the controls plane.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57200" y="1005840"/>
            <a:ext cx="82296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0C2CB"/>
                </a:solidFill>
              </a:rPr>
              <a:t>SAP-grade control, without SAP-grade time and cost.  ·  2 of 2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65760" y="1371600"/>
            <a:ext cx="2697480" cy="3383280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65760" y="1371600"/>
            <a:ext cx="64008" cy="3383280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02920" y="1481328"/>
            <a:ext cx="2423160" cy="201168"/>
          </a:xfrm>
          <a:prstGeom prst="rect">
            <a:avLst/>
          </a:prstGeom>
          <a:solidFill>
            <a:srgbClr val="0A1628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30352" y="1481328"/>
            <a:ext cx="2359152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00C2CB"/>
                </a:solidFill>
              </a:rPr>
              <a:t>Production visibility tied to your numbers</a:t>
            </a:r>
            <a:endParaRPr lang="en-US" sz="850" dirty="0"/>
          </a:p>
        </p:txBody>
      </p:sp>
      <p:sp>
        <p:nvSpPr>
          <p:cNvPr id="10" name="Text 8"/>
          <p:cNvSpPr/>
          <p:nvPr/>
        </p:nvSpPr>
        <p:spPr>
          <a:xfrm>
            <a:off x="502920" y="1719072"/>
            <a:ext cx="24231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Manufacturing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502920" y="2066544"/>
            <a:ext cx="242316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E8EDF5"/>
                </a:solidFill>
              </a:rPr>
              <a:t>Track works orders, material consumption, and production costs against actuals. Nexa connects the shop floor to finance so cost overruns and capacity issues surface early, not at month end.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502920" y="4434840"/>
            <a:ext cx="2423160" cy="228600"/>
          </a:xfrm>
          <a:prstGeom prst="rect">
            <a:avLst/>
          </a:prstGeom>
          <a:solidFill>
            <a:srgbClr val="162952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48640" y="4434840"/>
            <a:ext cx="2331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0C2CB"/>
                </a:solidFill>
              </a:rPr>
              <a:t>Ask: </a:t>
            </a:r>
            <a:pPr indent="0" marL="0">
              <a:buNone/>
            </a:pPr>
            <a:r>
              <a:rPr lang="en-US" sz="800" i="1" dirty="0">
                <a:solidFill>
                  <a:srgbClr val="8899BB"/>
                </a:solidFill>
              </a:rPr>
              <a:t>"Which works orders are running over cost this week?"</a:t>
            </a:r>
            <a:endParaRPr lang="en-US" sz="800" dirty="0"/>
          </a:p>
        </p:txBody>
      </p:sp>
      <p:sp>
        <p:nvSpPr>
          <p:cNvPr id="14" name="Shape 12"/>
          <p:cNvSpPr/>
          <p:nvPr/>
        </p:nvSpPr>
        <p:spPr>
          <a:xfrm>
            <a:off x="3227832" y="1371600"/>
            <a:ext cx="2697480" cy="3383280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227832" y="1371600"/>
            <a:ext cx="64008" cy="3383280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364992" y="1481328"/>
            <a:ext cx="2423160" cy="201168"/>
          </a:xfrm>
          <a:prstGeom prst="rect">
            <a:avLst/>
          </a:prstGeom>
          <a:solidFill>
            <a:srgbClr val="0A1628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392424" y="1481328"/>
            <a:ext cx="2359152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00E5A0"/>
                </a:solidFill>
              </a:rPr>
              <a:t>Project financials. No manual reconciliation.</a:t>
            </a:r>
            <a:endParaRPr lang="en-US" sz="850" dirty="0"/>
          </a:p>
        </p:txBody>
      </p:sp>
      <p:sp>
        <p:nvSpPr>
          <p:cNvPr id="18" name="Text 16"/>
          <p:cNvSpPr/>
          <p:nvPr/>
        </p:nvSpPr>
        <p:spPr>
          <a:xfrm>
            <a:off x="3364992" y="1719072"/>
            <a:ext cx="24231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Projects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3364992" y="2066544"/>
            <a:ext cx="242316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E8EDF5"/>
                </a:solidFill>
              </a:rPr>
              <a:t>Nexa tracks budgets, costs, and billing across projects in real time. It flags margin erosion, billing gaps, and resource conflicts before they compound.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3364992" y="4434840"/>
            <a:ext cx="2423160" cy="228600"/>
          </a:xfrm>
          <a:prstGeom prst="rect">
            <a:avLst/>
          </a:prstGeom>
          <a:solidFill>
            <a:srgbClr val="162952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410712" y="4434840"/>
            <a:ext cx="2331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0E5A0"/>
                </a:solidFill>
              </a:rPr>
              <a:t>Ask: </a:t>
            </a:r>
            <a:pPr indent="0" marL="0">
              <a:buNone/>
            </a:pPr>
            <a:r>
              <a:rPr lang="en-US" sz="800" i="1" dirty="0">
                <a:solidFill>
                  <a:srgbClr val="8899BB"/>
                </a:solidFill>
              </a:rPr>
              <a:t>"Which projects are currently running behind budget?"</a:t>
            </a:r>
            <a:endParaRPr lang="en-US" sz="800" dirty="0"/>
          </a:p>
        </p:txBody>
      </p:sp>
      <p:sp>
        <p:nvSpPr>
          <p:cNvPr id="22" name="Shape 20"/>
          <p:cNvSpPr/>
          <p:nvPr/>
        </p:nvSpPr>
        <p:spPr>
          <a:xfrm>
            <a:off x="6089904" y="1371600"/>
            <a:ext cx="2697480" cy="3383280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6089904" y="1371600"/>
            <a:ext cx="64008" cy="3383280"/>
          </a:xfrm>
          <a:prstGeom prst="rect">
            <a:avLst/>
          </a:prstGeom>
          <a:solidFill>
            <a:srgbClr val="7B61FF"/>
          </a:solidFill>
          <a:ln w="12700">
            <a:solidFill>
              <a:srgbClr val="7B61FF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6227064" y="1481328"/>
            <a:ext cx="2423160" cy="201168"/>
          </a:xfrm>
          <a:prstGeom prst="rect">
            <a:avLst/>
          </a:prstGeom>
          <a:solidFill>
            <a:srgbClr val="0A1628"/>
          </a:solidFill>
          <a:ln w="12700">
            <a:solidFill>
              <a:srgbClr val="7B61FF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254496" y="1481328"/>
            <a:ext cx="2359152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7B61FF"/>
                </a:solidFill>
              </a:rPr>
              <a:t>Workforce costs connected to the business</a:t>
            </a:r>
            <a:endParaRPr lang="en-US" sz="850" dirty="0"/>
          </a:p>
        </p:txBody>
      </p:sp>
      <p:sp>
        <p:nvSpPr>
          <p:cNvPr id="26" name="Text 24"/>
          <p:cNvSpPr/>
          <p:nvPr/>
        </p:nvSpPr>
        <p:spPr>
          <a:xfrm>
            <a:off x="6227064" y="1719072"/>
            <a:ext cx="24231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HR &amp; Payroll</a:t>
            </a:r>
            <a:endParaRPr lang="en-US" sz="1500" dirty="0"/>
          </a:p>
        </p:txBody>
      </p:sp>
      <p:sp>
        <p:nvSpPr>
          <p:cNvPr id="27" name="Text 25"/>
          <p:cNvSpPr/>
          <p:nvPr/>
        </p:nvSpPr>
        <p:spPr>
          <a:xfrm>
            <a:off x="6227064" y="2066544"/>
            <a:ext cx="242316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E8EDF5"/>
                </a:solidFill>
              </a:rPr>
              <a:t>Manage headcount, leave, and payroll with full audit trails and role-based access. Payroll figures feed directly into your GL — no manual journal entries, no reconciliation gaps.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6227064" y="4434840"/>
            <a:ext cx="2423160" cy="228600"/>
          </a:xfrm>
          <a:prstGeom prst="rect">
            <a:avLst/>
          </a:prstGeom>
          <a:solidFill>
            <a:srgbClr val="162952"/>
          </a:solidFill>
          <a:ln w="12700">
            <a:solidFill>
              <a:srgbClr val="7B61FF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272784" y="4434840"/>
            <a:ext cx="2331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7B61FF"/>
                </a:solidFill>
              </a:rPr>
              <a:t>Ask: </a:t>
            </a:r>
            <a:pPr indent="0" marL="0">
              <a:buNone/>
            </a:pPr>
            <a:r>
              <a:rPr lang="en-US" sz="800" i="1" dirty="0">
                <a:solidFill>
                  <a:srgbClr val="8899BB"/>
                </a:solidFill>
              </a:rPr>
              <a:t>"What is our total payroll cost against budget this period?"</a:t>
            </a:r>
            <a:endParaRPr lang="en-US" sz="800" dirty="0"/>
          </a:p>
        </p:txBody>
      </p:sp>
      <p:sp>
        <p:nvSpPr>
          <p:cNvPr id="30" name="Shape 28"/>
          <p:cNvSpPr/>
          <p:nvPr/>
        </p:nvSpPr>
        <p:spPr>
          <a:xfrm>
            <a:off x="365760" y="4919472"/>
            <a:ext cx="8412480" cy="164592"/>
          </a:xfrm>
          <a:prstGeom prst="rect">
            <a:avLst/>
          </a:prstGeom>
          <a:solidFill>
            <a:srgbClr val="162952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65760" y="4919472"/>
            <a:ext cx="8412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00C2CB"/>
                </a:solidFill>
              </a:rPr>
              <a:t>One source of truth  ·  Permissioned answers  ·  Traceable actions  ·  AI grounded in your data</a:t>
            </a:r>
            <a:endParaRPr lang="en-US" sz="8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256032"/>
            <a:ext cx="1463040" cy="256032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56032"/>
            <a:ext cx="1463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A1628"/>
                </a:solidFill>
              </a:rPr>
              <a:t>ARCHITECTURE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AI inside the same permissioned, auditable layer as the transactions.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365760" y="1234440"/>
            <a:ext cx="1920240" cy="1554480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234440"/>
            <a:ext cx="64008" cy="1554480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30352" y="1417320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Data Layer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30352" y="1828800"/>
            <a:ext cx="1645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E8EDF5"/>
                </a:solidFill>
              </a:rPr>
              <a:t>Tenant-scoped · Immutable ledger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2286000" y="1874520"/>
            <a:ext cx="228600" cy="73152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514600" y="1234440"/>
            <a:ext cx="1920240" cy="1554480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2514600" y="1234440"/>
            <a:ext cx="64008" cy="1554480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679192" y="1417320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Business Rules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2679192" y="1828800"/>
            <a:ext cx="1645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E8EDF5"/>
                </a:solidFill>
              </a:rPr>
              <a:t>Workflows · Policies · Automation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4434840" y="1874520"/>
            <a:ext cx="228600" cy="73152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663440" y="1234440"/>
            <a:ext cx="1920240" cy="1554480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663440" y="1234440"/>
            <a:ext cx="64008" cy="1554480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828032" y="1417320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RBAC + Audit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4828032" y="1828800"/>
            <a:ext cx="1645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E8EDF5"/>
                </a:solidFill>
              </a:rPr>
              <a:t>Controls · SoD · Full audit trail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6583680" y="1874520"/>
            <a:ext cx="228600" cy="73152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812280" y="1234440"/>
            <a:ext cx="1920240" cy="1554480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6812280" y="1234440"/>
            <a:ext cx="64008" cy="1554480"/>
          </a:xfrm>
          <a:prstGeom prst="rect">
            <a:avLst/>
          </a:prstGeom>
          <a:solidFill>
            <a:srgbClr val="7B61FF"/>
          </a:solidFill>
          <a:ln w="12700">
            <a:solidFill>
              <a:srgbClr val="7B61F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976872" y="1417320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AI Engine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976872" y="1828800"/>
            <a:ext cx="1645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E8EDF5"/>
                </a:solidFill>
              </a:rPr>
              <a:t>Grounded · Permissioned · Cited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365760" y="2971800"/>
            <a:ext cx="8412480" cy="594360"/>
          </a:xfrm>
          <a:prstGeom prst="rect">
            <a:avLst/>
          </a:prstGeom>
          <a:solidFill>
            <a:srgbClr val="162952"/>
          </a:solidFill>
          <a:ln w="12700">
            <a:solidFill>
              <a:srgbClr val="7B61F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548640" y="3017520"/>
            <a:ext cx="8046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DF5"/>
                </a:solidFill>
              </a:rPr>
              <a:t>Key property: every AI answer links back to source records and respects tenant + role scope — no hallucinations, no data leakage across clients.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365760" y="3749040"/>
            <a:ext cx="1097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0C2CB"/>
                </a:solidFill>
              </a:rPr>
              <a:t>INPUTS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365760" y="3977640"/>
            <a:ext cx="4114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99BB"/>
                </a:solidFill>
              </a:rPr>
              <a:t>Transactions · Inventory moves · Approvals · Documents · Bank feeds · Integrations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4754880" y="3749040"/>
            <a:ext cx="12801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0E5A0"/>
                </a:solidFill>
              </a:rPr>
              <a:t>OUTPUTS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4754880" y="3977640"/>
            <a:ext cx="4023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99BB"/>
                </a:solidFill>
              </a:rPr>
              <a:t>Dashboards · Close packs · Alerts · Policy-driven recommendations · Automated workflows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256032"/>
            <a:ext cx="1463040" cy="256032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56032"/>
            <a:ext cx="1463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A1628"/>
                </a:solidFill>
              </a:rPr>
              <a:t>DIFFERENTIATION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Not 'ERP + chatbot'. AI is inside the controls plane.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365760" y="1234440"/>
            <a:ext cx="4023360" cy="1600200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234440"/>
            <a:ext cx="64008" cy="1600200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4360" y="1463040"/>
            <a:ext cx="411480" cy="41148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143000" y="1463040"/>
            <a:ext cx="30175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</a:rPr>
              <a:t>Trust</a:t>
            </a:r>
            <a:endParaRPr lang="en-US" sz="1700" dirty="0"/>
          </a:p>
        </p:txBody>
      </p:sp>
      <p:sp>
        <p:nvSpPr>
          <p:cNvPr id="9" name="Text 6"/>
          <p:cNvSpPr/>
          <p:nvPr/>
        </p:nvSpPr>
        <p:spPr>
          <a:xfrm>
            <a:off x="594360" y="1984248"/>
            <a:ext cx="36118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E8EDF5"/>
                </a:solidFill>
              </a:rPr>
              <a:t>Every AI answer references the source transaction. Answers are scoped by tenant and role — no hallucinations, no data leakage.</a:t>
            </a:r>
            <a:endParaRPr lang="en-US" sz="1050" dirty="0"/>
          </a:p>
        </p:txBody>
      </p:sp>
      <p:sp>
        <p:nvSpPr>
          <p:cNvPr id="10" name="Shape 7"/>
          <p:cNvSpPr/>
          <p:nvPr/>
        </p:nvSpPr>
        <p:spPr>
          <a:xfrm>
            <a:off x="4663440" y="1234440"/>
            <a:ext cx="4023360" cy="1600200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4663440" y="1234440"/>
            <a:ext cx="64008" cy="1600200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2040" y="1463040"/>
            <a:ext cx="411480" cy="41148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5440680" y="1463040"/>
            <a:ext cx="30175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</a:rPr>
              <a:t>Control</a:t>
            </a:r>
            <a:endParaRPr lang="en-US" sz="1700" dirty="0"/>
          </a:p>
        </p:txBody>
      </p:sp>
      <p:sp>
        <p:nvSpPr>
          <p:cNvPr id="14" name="Text 10"/>
          <p:cNvSpPr/>
          <p:nvPr/>
        </p:nvSpPr>
        <p:spPr>
          <a:xfrm>
            <a:off x="4892040" y="1984248"/>
            <a:ext cx="36118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E8EDF5"/>
                </a:solidFill>
              </a:rPr>
              <a:t>Actions constrained by configurable policies, multi-level approvals, and SoD rules. Audit trail on every write.</a:t>
            </a:r>
            <a:endParaRPr lang="en-US" sz="1050" dirty="0"/>
          </a:p>
        </p:txBody>
      </p:sp>
      <p:sp>
        <p:nvSpPr>
          <p:cNvPr id="15" name="Shape 11"/>
          <p:cNvSpPr/>
          <p:nvPr/>
        </p:nvSpPr>
        <p:spPr>
          <a:xfrm>
            <a:off x="365760" y="3063240"/>
            <a:ext cx="4023360" cy="1600200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365760" y="3063240"/>
            <a:ext cx="64008" cy="1600200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pic>
        <p:nvPicPr>
          <p:cNvPr id="1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" y="3291840"/>
            <a:ext cx="411480" cy="41148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1143000" y="3291840"/>
            <a:ext cx="30175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</a:rPr>
              <a:t>Speed</a:t>
            </a:r>
            <a:endParaRPr lang="en-US" sz="1700" dirty="0"/>
          </a:p>
        </p:txBody>
      </p:sp>
      <p:sp>
        <p:nvSpPr>
          <p:cNvPr id="19" name="Text 14"/>
          <p:cNvSpPr/>
          <p:nvPr/>
        </p:nvSpPr>
        <p:spPr>
          <a:xfrm>
            <a:off x="594360" y="3813048"/>
            <a:ext cx="36118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E8EDF5"/>
                </a:solidFill>
              </a:rPr>
              <a:t>Weeks to go-live, not years. Packaged onboarding with defined scope. Pilot proves value in 2–4 weeks.</a:t>
            </a:r>
            <a:endParaRPr lang="en-US" sz="1050" dirty="0"/>
          </a:p>
        </p:txBody>
      </p:sp>
      <p:sp>
        <p:nvSpPr>
          <p:cNvPr id="20" name="Shape 15"/>
          <p:cNvSpPr/>
          <p:nvPr/>
        </p:nvSpPr>
        <p:spPr>
          <a:xfrm>
            <a:off x="4663440" y="3063240"/>
            <a:ext cx="4023360" cy="1600200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1" name="Shape 16"/>
          <p:cNvSpPr/>
          <p:nvPr/>
        </p:nvSpPr>
        <p:spPr>
          <a:xfrm>
            <a:off x="4663440" y="3063240"/>
            <a:ext cx="64008" cy="1600200"/>
          </a:xfrm>
          <a:prstGeom prst="rect">
            <a:avLst/>
          </a:prstGeom>
          <a:solidFill>
            <a:srgbClr val="7B61FF"/>
          </a:solidFill>
          <a:ln w="12700">
            <a:solidFill>
              <a:srgbClr val="7B61FF"/>
            </a:solidFill>
            <a:prstDash val="solid"/>
          </a:ln>
        </p:spPr>
      </p:sp>
      <p:pic>
        <p:nvPicPr>
          <p:cNvPr id="22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92040" y="3291840"/>
            <a:ext cx="411480" cy="411480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5440680" y="3291840"/>
            <a:ext cx="30175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</a:rPr>
              <a:t>Expansion</a:t>
            </a:r>
            <a:endParaRPr lang="en-US" sz="1700" dirty="0"/>
          </a:p>
        </p:txBody>
      </p:sp>
      <p:sp>
        <p:nvSpPr>
          <p:cNvPr id="24" name="Text 18"/>
          <p:cNvSpPr/>
          <p:nvPr/>
        </p:nvSpPr>
        <p:spPr>
          <a:xfrm>
            <a:off x="4892040" y="3813048"/>
            <a:ext cx="36118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E8EDF5"/>
                </a:solidFill>
              </a:rPr>
              <a:t>Land in finance. Expand into inventory, procurement, projects. Module-based pricing means ARPA grows with the customer.</a:t>
            </a:r>
            <a:endParaRPr lang="en-US" sz="1050" dirty="0"/>
          </a:p>
        </p:txBody>
      </p:sp>
      <p:sp>
        <p:nvSpPr>
          <p:cNvPr id="25" name="Shape 19"/>
          <p:cNvSpPr/>
          <p:nvPr/>
        </p:nvSpPr>
        <p:spPr>
          <a:xfrm>
            <a:off x="365760" y="4773168"/>
            <a:ext cx="8412480" cy="256032"/>
          </a:xfrm>
          <a:prstGeom prst="rect">
            <a:avLst/>
          </a:prstGeom>
          <a:solidFill>
            <a:srgbClr val="162952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26" name="Text 20"/>
          <p:cNvSpPr/>
          <p:nvPr/>
        </p:nvSpPr>
        <p:spPr>
          <a:xfrm>
            <a:off x="548640" y="4773168"/>
            <a:ext cx="80467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00C2CB"/>
                </a:solidFill>
              </a:rPr>
              <a:t>Design advisor: Former Oracle ERP Architect — 30+ years building enterprise ERP; built a feature within Oracle ERP still in production use globally.</a:t>
            </a:r>
            <a:endParaRPr lang="en-US" sz="9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256032"/>
            <a:ext cx="1463040" cy="256032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56032"/>
            <a:ext cx="1463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A1628"/>
                </a:solidFill>
              </a:rPr>
              <a:t>COMPETITION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Nexa sits in the gap no existing player owns.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365760" y="1097280"/>
            <a:ext cx="1783080" cy="320040"/>
          </a:xfrm>
          <a:prstGeom prst="rect">
            <a:avLst/>
          </a:prstGeom>
          <a:solidFill>
            <a:srgbClr val="162952"/>
          </a:solidFill>
          <a:ln w="12700">
            <a:solidFill>
              <a:srgbClr val="0F2044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097280"/>
            <a:ext cx="1783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2148840" y="1097280"/>
            <a:ext cx="1097280" cy="320040"/>
          </a:xfrm>
          <a:prstGeom prst="rect">
            <a:avLst/>
          </a:prstGeom>
          <a:solidFill>
            <a:srgbClr val="00C2CB"/>
          </a:solidFill>
          <a:ln w="12700">
            <a:solidFill>
              <a:srgbClr val="0F2044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148840" y="1097280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A1628"/>
                </a:solidFill>
              </a:rPr>
              <a:t>Nexa AI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246120" y="1097280"/>
            <a:ext cx="1097280" cy="320040"/>
          </a:xfrm>
          <a:prstGeom prst="rect">
            <a:avLst/>
          </a:prstGeom>
          <a:solidFill>
            <a:srgbClr val="162952"/>
          </a:solidFill>
          <a:ln w="12700">
            <a:solidFill>
              <a:srgbClr val="0F2044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246120" y="1097280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8899BB"/>
                </a:solidFill>
              </a:rPr>
              <a:t>SAP / Oracle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4343400" y="1097280"/>
            <a:ext cx="1097280" cy="320040"/>
          </a:xfrm>
          <a:prstGeom prst="rect">
            <a:avLst/>
          </a:prstGeom>
          <a:solidFill>
            <a:srgbClr val="162952"/>
          </a:solidFill>
          <a:ln w="12700">
            <a:solidFill>
              <a:srgbClr val="0F2044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343400" y="1097280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8899BB"/>
                </a:solidFill>
              </a:rPr>
              <a:t>NetSuite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5440680" y="1097280"/>
            <a:ext cx="914400" cy="320040"/>
          </a:xfrm>
          <a:prstGeom prst="rect">
            <a:avLst/>
          </a:prstGeom>
          <a:solidFill>
            <a:srgbClr val="162952"/>
          </a:solidFill>
          <a:ln w="12700">
            <a:solidFill>
              <a:srgbClr val="0F2044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440680" y="1097280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8899BB"/>
                </a:solidFill>
              </a:rPr>
              <a:t>Odoo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6355080" y="1097280"/>
            <a:ext cx="914400" cy="320040"/>
          </a:xfrm>
          <a:prstGeom prst="rect">
            <a:avLst/>
          </a:prstGeom>
          <a:solidFill>
            <a:srgbClr val="162952"/>
          </a:solidFill>
          <a:ln w="12700">
            <a:solidFill>
              <a:srgbClr val="0F2044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355080" y="1097280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8899BB"/>
                </a:solidFill>
              </a:rPr>
              <a:t>Unit4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7269480" y="1097280"/>
            <a:ext cx="1051560" cy="320040"/>
          </a:xfrm>
          <a:prstGeom prst="rect">
            <a:avLst/>
          </a:prstGeom>
          <a:solidFill>
            <a:srgbClr val="162952"/>
          </a:solidFill>
          <a:ln w="12700">
            <a:solidFill>
              <a:srgbClr val="0F2044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269480" y="1097280"/>
            <a:ext cx="1051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8899BB"/>
                </a:solidFill>
              </a:rPr>
              <a:t>DualEntry*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365760" y="1417320"/>
            <a:ext cx="1783080" cy="384048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65760" y="1417320"/>
            <a:ext cx="1783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E8EDF5"/>
                </a:solidFill>
              </a:rPr>
              <a:t>AI-native (not bolt-on)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2148840" y="1417320"/>
            <a:ext cx="1097280" cy="384048"/>
          </a:xfrm>
          <a:prstGeom prst="rect">
            <a:avLst/>
          </a:prstGeom>
          <a:solidFill>
            <a:srgbClr val="0F2A50"/>
          </a:solidFill>
          <a:ln w="12700">
            <a:solidFill>
              <a:srgbClr val="162952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2148840" y="1417320"/>
            <a:ext cx="1097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C2CB"/>
                </a:solidFill>
              </a:rPr>
              <a:t>✓</a:t>
            </a:r>
            <a:endParaRPr lang="en-US" sz="1400" dirty="0"/>
          </a:p>
        </p:txBody>
      </p:sp>
      <p:sp>
        <p:nvSpPr>
          <p:cNvPr id="23" name="Shape 21"/>
          <p:cNvSpPr/>
          <p:nvPr/>
        </p:nvSpPr>
        <p:spPr>
          <a:xfrm>
            <a:off x="3246120" y="1417320"/>
            <a:ext cx="1097280" cy="384048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246120" y="1417320"/>
            <a:ext cx="1097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6B6B"/>
                </a:solidFill>
              </a:rPr>
              <a:t>✗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4343400" y="1417320"/>
            <a:ext cx="1097280" cy="384048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343400" y="1417320"/>
            <a:ext cx="1097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6B6B"/>
                </a:solidFill>
              </a:rPr>
              <a:t>✗</a:t>
            </a:r>
            <a:endParaRPr lang="en-US" sz="1400" dirty="0"/>
          </a:p>
        </p:txBody>
      </p:sp>
      <p:sp>
        <p:nvSpPr>
          <p:cNvPr id="27" name="Shape 25"/>
          <p:cNvSpPr/>
          <p:nvPr/>
        </p:nvSpPr>
        <p:spPr>
          <a:xfrm>
            <a:off x="5440680" y="1417320"/>
            <a:ext cx="914400" cy="384048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440680" y="1417320"/>
            <a:ext cx="914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6B6B"/>
                </a:solidFill>
              </a:rPr>
              <a:t>✗</a:t>
            </a:r>
            <a:endParaRPr lang="en-US" sz="1400" dirty="0"/>
          </a:p>
        </p:txBody>
      </p:sp>
      <p:sp>
        <p:nvSpPr>
          <p:cNvPr id="29" name="Shape 27"/>
          <p:cNvSpPr/>
          <p:nvPr/>
        </p:nvSpPr>
        <p:spPr>
          <a:xfrm>
            <a:off x="6355080" y="1417320"/>
            <a:ext cx="914400" cy="384048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355080" y="1417320"/>
            <a:ext cx="914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6B6B"/>
                </a:solidFill>
              </a:rPr>
              <a:t>✗</a:t>
            </a:r>
            <a:endParaRPr lang="en-US" sz="1400" dirty="0"/>
          </a:p>
        </p:txBody>
      </p:sp>
      <p:sp>
        <p:nvSpPr>
          <p:cNvPr id="31" name="Shape 29"/>
          <p:cNvSpPr/>
          <p:nvPr/>
        </p:nvSpPr>
        <p:spPr>
          <a:xfrm>
            <a:off x="7269480" y="1417320"/>
            <a:ext cx="1051560" cy="384048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7269480" y="1417320"/>
            <a:ext cx="1051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5A623"/>
                </a:solidFill>
              </a:rPr>
              <a:t>~</a:t>
            </a:r>
            <a:endParaRPr lang="en-US" sz="1400" dirty="0"/>
          </a:p>
        </p:txBody>
      </p:sp>
      <p:sp>
        <p:nvSpPr>
          <p:cNvPr id="33" name="Shape 31"/>
          <p:cNvSpPr/>
          <p:nvPr/>
        </p:nvSpPr>
        <p:spPr>
          <a:xfrm>
            <a:off x="365760" y="1801368"/>
            <a:ext cx="1783080" cy="384048"/>
          </a:xfrm>
          <a:prstGeom prst="rect">
            <a:avLst/>
          </a:prstGeom>
          <a:solidFill>
            <a:srgbClr val="0D1E38"/>
          </a:solidFill>
          <a:ln w="12700">
            <a:solidFill>
              <a:srgbClr val="162952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365760" y="1801368"/>
            <a:ext cx="1783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E8EDF5"/>
                </a:solidFill>
              </a:rPr>
              <a:t>Full ERP (not finance-only)</a:t>
            </a:r>
            <a:endParaRPr lang="en-US" sz="950" dirty="0"/>
          </a:p>
        </p:txBody>
      </p:sp>
      <p:sp>
        <p:nvSpPr>
          <p:cNvPr id="35" name="Shape 33"/>
          <p:cNvSpPr/>
          <p:nvPr/>
        </p:nvSpPr>
        <p:spPr>
          <a:xfrm>
            <a:off x="2148840" y="1801368"/>
            <a:ext cx="1097280" cy="384048"/>
          </a:xfrm>
          <a:prstGeom prst="rect">
            <a:avLst/>
          </a:prstGeom>
          <a:solidFill>
            <a:srgbClr val="0F2A50"/>
          </a:solidFill>
          <a:ln w="12700">
            <a:solidFill>
              <a:srgbClr val="162952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2148840" y="1801368"/>
            <a:ext cx="1097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C2CB"/>
                </a:solidFill>
              </a:rPr>
              <a:t>✓</a:t>
            </a:r>
            <a:endParaRPr lang="en-US" sz="1400" dirty="0"/>
          </a:p>
        </p:txBody>
      </p:sp>
      <p:sp>
        <p:nvSpPr>
          <p:cNvPr id="37" name="Shape 35"/>
          <p:cNvSpPr/>
          <p:nvPr/>
        </p:nvSpPr>
        <p:spPr>
          <a:xfrm>
            <a:off x="3246120" y="1801368"/>
            <a:ext cx="1097280" cy="384048"/>
          </a:xfrm>
          <a:prstGeom prst="rect">
            <a:avLst/>
          </a:prstGeom>
          <a:solidFill>
            <a:srgbClr val="0D1E38"/>
          </a:solidFill>
          <a:ln w="12700">
            <a:solidFill>
              <a:srgbClr val="162952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3246120" y="1801368"/>
            <a:ext cx="1097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E5A0"/>
                </a:solidFill>
              </a:rPr>
              <a:t>✓</a:t>
            </a:r>
            <a:endParaRPr lang="en-US" sz="1400" dirty="0"/>
          </a:p>
        </p:txBody>
      </p:sp>
      <p:sp>
        <p:nvSpPr>
          <p:cNvPr id="39" name="Shape 37"/>
          <p:cNvSpPr/>
          <p:nvPr/>
        </p:nvSpPr>
        <p:spPr>
          <a:xfrm>
            <a:off x="4343400" y="1801368"/>
            <a:ext cx="1097280" cy="384048"/>
          </a:xfrm>
          <a:prstGeom prst="rect">
            <a:avLst/>
          </a:prstGeom>
          <a:solidFill>
            <a:srgbClr val="0D1E38"/>
          </a:solidFill>
          <a:ln w="12700">
            <a:solidFill>
              <a:srgbClr val="162952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4343400" y="1801368"/>
            <a:ext cx="1097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E5A0"/>
                </a:solidFill>
              </a:rPr>
              <a:t>✓</a:t>
            </a:r>
            <a:endParaRPr lang="en-US" sz="1400" dirty="0"/>
          </a:p>
        </p:txBody>
      </p:sp>
      <p:sp>
        <p:nvSpPr>
          <p:cNvPr id="41" name="Shape 39"/>
          <p:cNvSpPr/>
          <p:nvPr/>
        </p:nvSpPr>
        <p:spPr>
          <a:xfrm>
            <a:off x="5440680" y="1801368"/>
            <a:ext cx="914400" cy="384048"/>
          </a:xfrm>
          <a:prstGeom prst="rect">
            <a:avLst/>
          </a:prstGeom>
          <a:solidFill>
            <a:srgbClr val="0D1E38"/>
          </a:solidFill>
          <a:ln w="12700">
            <a:solidFill>
              <a:srgbClr val="162952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5440680" y="1801368"/>
            <a:ext cx="914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E5A0"/>
                </a:solidFill>
              </a:rPr>
              <a:t>✓</a:t>
            </a:r>
            <a:endParaRPr lang="en-US" sz="1400" dirty="0"/>
          </a:p>
        </p:txBody>
      </p:sp>
      <p:sp>
        <p:nvSpPr>
          <p:cNvPr id="43" name="Shape 41"/>
          <p:cNvSpPr/>
          <p:nvPr/>
        </p:nvSpPr>
        <p:spPr>
          <a:xfrm>
            <a:off x="6355080" y="1801368"/>
            <a:ext cx="914400" cy="384048"/>
          </a:xfrm>
          <a:prstGeom prst="rect">
            <a:avLst/>
          </a:prstGeom>
          <a:solidFill>
            <a:srgbClr val="0D1E38"/>
          </a:solidFill>
          <a:ln w="12700">
            <a:solidFill>
              <a:srgbClr val="162952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6355080" y="1801368"/>
            <a:ext cx="914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E5A0"/>
                </a:solidFill>
              </a:rPr>
              <a:t>✓</a:t>
            </a:r>
            <a:endParaRPr lang="en-US" sz="1400" dirty="0"/>
          </a:p>
        </p:txBody>
      </p:sp>
      <p:sp>
        <p:nvSpPr>
          <p:cNvPr id="45" name="Shape 43"/>
          <p:cNvSpPr/>
          <p:nvPr/>
        </p:nvSpPr>
        <p:spPr>
          <a:xfrm>
            <a:off x="7269480" y="1801368"/>
            <a:ext cx="1051560" cy="384048"/>
          </a:xfrm>
          <a:prstGeom prst="rect">
            <a:avLst/>
          </a:prstGeom>
          <a:solidFill>
            <a:srgbClr val="0D1E38"/>
          </a:solidFill>
          <a:ln w="12700">
            <a:solidFill>
              <a:srgbClr val="162952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7269480" y="1801368"/>
            <a:ext cx="1051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6B6B"/>
                </a:solidFill>
              </a:rPr>
              <a:t>✗</a:t>
            </a:r>
            <a:endParaRPr lang="en-US" sz="1400" dirty="0"/>
          </a:p>
        </p:txBody>
      </p:sp>
      <p:sp>
        <p:nvSpPr>
          <p:cNvPr id="47" name="Shape 45"/>
          <p:cNvSpPr/>
          <p:nvPr/>
        </p:nvSpPr>
        <p:spPr>
          <a:xfrm>
            <a:off x="365760" y="2185416"/>
            <a:ext cx="1783080" cy="384048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365760" y="2185416"/>
            <a:ext cx="1783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E8EDF5"/>
                </a:solidFill>
              </a:rPr>
              <a:t>Mid-market price point</a:t>
            </a:r>
            <a:endParaRPr lang="en-US" sz="950" dirty="0"/>
          </a:p>
        </p:txBody>
      </p:sp>
      <p:sp>
        <p:nvSpPr>
          <p:cNvPr id="49" name="Shape 47"/>
          <p:cNvSpPr/>
          <p:nvPr/>
        </p:nvSpPr>
        <p:spPr>
          <a:xfrm>
            <a:off x="2148840" y="2185416"/>
            <a:ext cx="1097280" cy="384048"/>
          </a:xfrm>
          <a:prstGeom prst="rect">
            <a:avLst/>
          </a:prstGeom>
          <a:solidFill>
            <a:srgbClr val="0F2A50"/>
          </a:solidFill>
          <a:ln w="12700">
            <a:solidFill>
              <a:srgbClr val="162952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2148840" y="2185416"/>
            <a:ext cx="1097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C2CB"/>
                </a:solidFill>
              </a:rPr>
              <a:t>✓</a:t>
            </a:r>
            <a:endParaRPr lang="en-US" sz="1400" dirty="0"/>
          </a:p>
        </p:txBody>
      </p:sp>
      <p:sp>
        <p:nvSpPr>
          <p:cNvPr id="51" name="Shape 49"/>
          <p:cNvSpPr/>
          <p:nvPr/>
        </p:nvSpPr>
        <p:spPr>
          <a:xfrm>
            <a:off x="3246120" y="2185416"/>
            <a:ext cx="1097280" cy="384048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3246120" y="2185416"/>
            <a:ext cx="1097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6B6B"/>
                </a:solidFill>
              </a:rPr>
              <a:t>✗</a:t>
            </a:r>
            <a:endParaRPr lang="en-US" sz="1400" dirty="0"/>
          </a:p>
        </p:txBody>
      </p:sp>
      <p:sp>
        <p:nvSpPr>
          <p:cNvPr id="53" name="Shape 51"/>
          <p:cNvSpPr/>
          <p:nvPr/>
        </p:nvSpPr>
        <p:spPr>
          <a:xfrm>
            <a:off x="4343400" y="2185416"/>
            <a:ext cx="1097280" cy="384048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4343400" y="2185416"/>
            <a:ext cx="1097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6B6B"/>
                </a:solidFill>
              </a:rPr>
              <a:t>✗</a:t>
            </a:r>
            <a:endParaRPr lang="en-US" sz="1400" dirty="0"/>
          </a:p>
        </p:txBody>
      </p:sp>
      <p:sp>
        <p:nvSpPr>
          <p:cNvPr id="55" name="Shape 53"/>
          <p:cNvSpPr/>
          <p:nvPr/>
        </p:nvSpPr>
        <p:spPr>
          <a:xfrm>
            <a:off x="5440680" y="2185416"/>
            <a:ext cx="914400" cy="384048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5440680" y="2185416"/>
            <a:ext cx="914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5A623"/>
                </a:solidFill>
              </a:rPr>
              <a:t>~</a:t>
            </a:r>
            <a:endParaRPr lang="en-US" sz="1400" dirty="0"/>
          </a:p>
        </p:txBody>
      </p:sp>
      <p:sp>
        <p:nvSpPr>
          <p:cNvPr id="57" name="Shape 55"/>
          <p:cNvSpPr/>
          <p:nvPr/>
        </p:nvSpPr>
        <p:spPr>
          <a:xfrm>
            <a:off x="6355080" y="2185416"/>
            <a:ext cx="914400" cy="384048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6355080" y="2185416"/>
            <a:ext cx="914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6B6B"/>
                </a:solidFill>
              </a:rPr>
              <a:t>✗</a:t>
            </a:r>
            <a:endParaRPr lang="en-US" sz="1400" dirty="0"/>
          </a:p>
        </p:txBody>
      </p:sp>
      <p:sp>
        <p:nvSpPr>
          <p:cNvPr id="59" name="Shape 57"/>
          <p:cNvSpPr/>
          <p:nvPr/>
        </p:nvSpPr>
        <p:spPr>
          <a:xfrm>
            <a:off x="7269480" y="2185416"/>
            <a:ext cx="1051560" cy="384048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7269480" y="2185416"/>
            <a:ext cx="1051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E5A0"/>
                </a:solidFill>
              </a:rPr>
              <a:t>✓</a:t>
            </a:r>
            <a:endParaRPr lang="en-US" sz="1400" dirty="0"/>
          </a:p>
        </p:txBody>
      </p:sp>
      <p:sp>
        <p:nvSpPr>
          <p:cNvPr id="61" name="Shape 59"/>
          <p:cNvSpPr/>
          <p:nvPr/>
        </p:nvSpPr>
        <p:spPr>
          <a:xfrm>
            <a:off x="365760" y="2569464"/>
            <a:ext cx="1783080" cy="384048"/>
          </a:xfrm>
          <a:prstGeom prst="rect">
            <a:avLst/>
          </a:prstGeom>
          <a:solidFill>
            <a:srgbClr val="0D1E38"/>
          </a:solidFill>
          <a:ln w="12700">
            <a:solidFill>
              <a:srgbClr val="162952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365760" y="2569464"/>
            <a:ext cx="1783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E8EDF5"/>
                </a:solidFill>
              </a:rPr>
              <a:t>Weeks to go-live</a:t>
            </a:r>
            <a:endParaRPr lang="en-US" sz="950" dirty="0"/>
          </a:p>
        </p:txBody>
      </p:sp>
      <p:sp>
        <p:nvSpPr>
          <p:cNvPr id="63" name="Shape 61"/>
          <p:cNvSpPr/>
          <p:nvPr/>
        </p:nvSpPr>
        <p:spPr>
          <a:xfrm>
            <a:off x="2148840" y="2569464"/>
            <a:ext cx="1097280" cy="384048"/>
          </a:xfrm>
          <a:prstGeom prst="rect">
            <a:avLst/>
          </a:prstGeom>
          <a:solidFill>
            <a:srgbClr val="0F2A50"/>
          </a:solidFill>
          <a:ln w="12700">
            <a:solidFill>
              <a:srgbClr val="162952"/>
            </a:solidFill>
            <a:prstDash val="solid"/>
          </a:ln>
        </p:spPr>
      </p:sp>
      <p:sp>
        <p:nvSpPr>
          <p:cNvPr id="64" name="Text 62"/>
          <p:cNvSpPr/>
          <p:nvPr/>
        </p:nvSpPr>
        <p:spPr>
          <a:xfrm>
            <a:off x="2148840" y="2569464"/>
            <a:ext cx="1097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C2CB"/>
                </a:solidFill>
              </a:rPr>
              <a:t>✓</a:t>
            </a:r>
            <a:endParaRPr lang="en-US" sz="1400" dirty="0"/>
          </a:p>
        </p:txBody>
      </p:sp>
      <p:sp>
        <p:nvSpPr>
          <p:cNvPr id="65" name="Shape 63"/>
          <p:cNvSpPr/>
          <p:nvPr/>
        </p:nvSpPr>
        <p:spPr>
          <a:xfrm>
            <a:off x="3246120" y="2569464"/>
            <a:ext cx="1097280" cy="384048"/>
          </a:xfrm>
          <a:prstGeom prst="rect">
            <a:avLst/>
          </a:prstGeom>
          <a:solidFill>
            <a:srgbClr val="0D1E38"/>
          </a:solidFill>
          <a:ln w="12700">
            <a:solidFill>
              <a:srgbClr val="162952"/>
            </a:solidFill>
            <a:prstDash val="solid"/>
          </a:ln>
        </p:spPr>
      </p:sp>
      <p:sp>
        <p:nvSpPr>
          <p:cNvPr id="66" name="Text 64"/>
          <p:cNvSpPr/>
          <p:nvPr/>
        </p:nvSpPr>
        <p:spPr>
          <a:xfrm>
            <a:off x="3246120" y="2569464"/>
            <a:ext cx="1097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6B6B"/>
                </a:solidFill>
              </a:rPr>
              <a:t>✗</a:t>
            </a:r>
            <a:endParaRPr lang="en-US" sz="1400" dirty="0"/>
          </a:p>
        </p:txBody>
      </p:sp>
      <p:sp>
        <p:nvSpPr>
          <p:cNvPr id="67" name="Shape 65"/>
          <p:cNvSpPr/>
          <p:nvPr/>
        </p:nvSpPr>
        <p:spPr>
          <a:xfrm>
            <a:off x="4343400" y="2569464"/>
            <a:ext cx="1097280" cy="384048"/>
          </a:xfrm>
          <a:prstGeom prst="rect">
            <a:avLst/>
          </a:prstGeom>
          <a:solidFill>
            <a:srgbClr val="0D1E38"/>
          </a:solidFill>
          <a:ln w="12700">
            <a:solidFill>
              <a:srgbClr val="162952"/>
            </a:solidFill>
            <a:prstDash val="solid"/>
          </a:ln>
        </p:spPr>
      </p:sp>
      <p:sp>
        <p:nvSpPr>
          <p:cNvPr id="68" name="Text 66"/>
          <p:cNvSpPr/>
          <p:nvPr/>
        </p:nvSpPr>
        <p:spPr>
          <a:xfrm>
            <a:off x="4343400" y="2569464"/>
            <a:ext cx="1097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6B6B"/>
                </a:solidFill>
              </a:rPr>
              <a:t>✗</a:t>
            </a:r>
            <a:endParaRPr lang="en-US" sz="1400" dirty="0"/>
          </a:p>
        </p:txBody>
      </p:sp>
      <p:sp>
        <p:nvSpPr>
          <p:cNvPr id="69" name="Shape 67"/>
          <p:cNvSpPr/>
          <p:nvPr/>
        </p:nvSpPr>
        <p:spPr>
          <a:xfrm>
            <a:off x="5440680" y="2569464"/>
            <a:ext cx="914400" cy="384048"/>
          </a:xfrm>
          <a:prstGeom prst="rect">
            <a:avLst/>
          </a:prstGeom>
          <a:solidFill>
            <a:srgbClr val="0D1E38"/>
          </a:solidFill>
          <a:ln w="12700">
            <a:solidFill>
              <a:srgbClr val="162952"/>
            </a:solidFill>
            <a:prstDash val="solid"/>
          </a:ln>
        </p:spPr>
      </p:sp>
      <p:sp>
        <p:nvSpPr>
          <p:cNvPr id="70" name="Text 68"/>
          <p:cNvSpPr/>
          <p:nvPr/>
        </p:nvSpPr>
        <p:spPr>
          <a:xfrm>
            <a:off x="5440680" y="2569464"/>
            <a:ext cx="914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5A623"/>
                </a:solidFill>
              </a:rPr>
              <a:t>~</a:t>
            </a:r>
            <a:endParaRPr lang="en-US" sz="1400" dirty="0"/>
          </a:p>
        </p:txBody>
      </p:sp>
      <p:sp>
        <p:nvSpPr>
          <p:cNvPr id="71" name="Shape 69"/>
          <p:cNvSpPr/>
          <p:nvPr/>
        </p:nvSpPr>
        <p:spPr>
          <a:xfrm>
            <a:off x="6355080" y="2569464"/>
            <a:ext cx="914400" cy="384048"/>
          </a:xfrm>
          <a:prstGeom prst="rect">
            <a:avLst/>
          </a:prstGeom>
          <a:solidFill>
            <a:srgbClr val="0D1E38"/>
          </a:solidFill>
          <a:ln w="12700">
            <a:solidFill>
              <a:srgbClr val="162952"/>
            </a:solidFill>
            <a:prstDash val="solid"/>
          </a:ln>
        </p:spPr>
      </p:sp>
      <p:sp>
        <p:nvSpPr>
          <p:cNvPr id="72" name="Text 70"/>
          <p:cNvSpPr/>
          <p:nvPr/>
        </p:nvSpPr>
        <p:spPr>
          <a:xfrm>
            <a:off x="6355080" y="2569464"/>
            <a:ext cx="914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6B6B"/>
                </a:solidFill>
              </a:rPr>
              <a:t>✗</a:t>
            </a:r>
            <a:endParaRPr lang="en-US" sz="1400" dirty="0"/>
          </a:p>
        </p:txBody>
      </p:sp>
      <p:sp>
        <p:nvSpPr>
          <p:cNvPr id="73" name="Shape 71"/>
          <p:cNvSpPr/>
          <p:nvPr/>
        </p:nvSpPr>
        <p:spPr>
          <a:xfrm>
            <a:off x="7269480" y="2569464"/>
            <a:ext cx="1051560" cy="384048"/>
          </a:xfrm>
          <a:prstGeom prst="rect">
            <a:avLst/>
          </a:prstGeom>
          <a:solidFill>
            <a:srgbClr val="0D1E38"/>
          </a:solidFill>
          <a:ln w="12700">
            <a:solidFill>
              <a:srgbClr val="162952"/>
            </a:solidFill>
            <a:prstDash val="solid"/>
          </a:ln>
        </p:spPr>
      </p:sp>
      <p:sp>
        <p:nvSpPr>
          <p:cNvPr id="74" name="Text 72"/>
          <p:cNvSpPr/>
          <p:nvPr/>
        </p:nvSpPr>
        <p:spPr>
          <a:xfrm>
            <a:off x="7269480" y="2569464"/>
            <a:ext cx="1051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E5A0"/>
                </a:solidFill>
              </a:rPr>
              <a:t>✓</a:t>
            </a:r>
            <a:endParaRPr lang="en-US" sz="1400" dirty="0"/>
          </a:p>
        </p:txBody>
      </p:sp>
      <p:sp>
        <p:nvSpPr>
          <p:cNvPr id="75" name="Shape 73"/>
          <p:cNvSpPr/>
          <p:nvPr/>
        </p:nvSpPr>
        <p:spPr>
          <a:xfrm>
            <a:off x="365760" y="2953512"/>
            <a:ext cx="1783080" cy="384048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</p:spPr>
      </p:sp>
      <p:sp>
        <p:nvSpPr>
          <p:cNvPr id="76" name="Text 74"/>
          <p:cNvSpPr/>
          <p:nvPr/>
        </p:nvSpPr>
        <p:spPr>
          <a:xfrm>
            <a:off x="365760" y="2953512"/>
            <a:ext cx="1783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E8EDF5"/>
                </a:solidFill>
              </a:rPr>
              <a:t>Grounded AI with audit trail</a:t>
            </a:r>
            <a:endParaRPr lang="en-US" sz="950" dirty="0"/>
          </a:p>
        </p:txBody>
      </p:sp>
      <p:sp>
        <p:nvSpPr>
          <p:cNvPr id="77" name="Shape 75"/>
          <p:cNvSpPr/>
          <p:nvPr/>
        </p:nvSpPr>
        <p:spPr>
          <a:xfrm>
            <a:off x="2148840" y="2953512"/>
            <a:ext cx="1097280" cy="384048"/>
          </a:xfrm>
          <a:prstGeom prst="rect">
            <a:avLst/>
          </a:prstGeom>
          <a:solidFill>
            <a:srgbClr val="0F2A50"/>
          </a:solidFill>
          <a:ln w="12700">
            <a:solidFill>
              <a:srgbClr val="162952"/>
            </a:solidFill>
            <a:prstDash val="solid"/>
          </a:ln>
        </p:spPr>
      </p:sp>
      <p:sp>
        <p:nvSpPr>
          <p:cNvPr id="78" name="Text 76"/>
          <p:cNvSpPr/>
          <p:nvPr/>
        </p:nvSpPr>
        <p:spPr>
          <a:xfrm>
            <a:off x="2148840" y="2953512"/>
            <a:ext cx="1097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C2CB"/>
                </a:solidFill>
              </a:rPr>
              <a:t>✓</a:t>
            </a:r>
            <a:endParaRPr lang="en-US" sz="1400" dirty="0"/>
          </a:p>
        </p:txBody>
      </p:sp>
      <p:sp>
        <p:nvSpPr>
          <p:cNvPr id="79" name="Shape 77"/>
          <p:cNvSpPr/>
          <p:nvPr/>
        </p:nvSpPr>
        <p:spPr>
          <a:xfrm>
            <a:off x="3246120" y="2953512"/>
            <a:ext cx="1097280" cy="384048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</p:spPr>
      </p:sp>
      <p:sp>
        <p:nvSpPr>
          <p:cNvPr id="80" name="Text 78"/>
          <p:cNvSpPr/>
          <p:nvPr/>
        </p:nvSpPr>
        <p:spPr>
          <a:xfrm>
            <a:off x="3246120" y="2953512"/>
            <a:ext cx="1097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6B6B"/>
                </a:solidFill>
              </a:rPr>
              <a:t>✗</a:t>
            </a:r>
            <a:endParaRPr lang="en-US" sz="1400" dirty="0"/>
          </a:p>
        </p:txBody>
      </p:sp>
      <p:sp>
        <p:nvSpPr>
          <p:cNvPr id="81" name="Shape 79"/>
          <p:cNvSpPr/>
          <p:nvPr/>
        </p:nvSpPr>
        <p:spPr>
          <a:xfrm>
            <a:off x="4343400" y="2953512"/>
            <a:ext cx="1097280" cy="384048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</p:spPr>
      </p:sp>
      <p:sp>
        <p:nvSpPr>
          <p:cNvPr id="82" name="Text 80"/>
          <p:cNvSpPr/>
          <p:nvPr/>
        </p:nvSpPr>
        <p:spPr>
          <a:xfrm>
            <a:off x="4343400" y="2953512"/>
            <a:ext cx="1097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6B6B"/>
                </a:solidFill>
              </a:rPr>
              <a:t>✗</a:t>
            </a:r>
            <a:endParaRPr lang="en-US" sz="1400" dirty="0"/>
          </a:p>
        </p:txBody>
      </p:sp>
      <p:sp>
        <p:nvSpPr>
          <p:cNvPr id="83" name="Shape 81"/>
          <p:cNvSpPr/>
          <p:nvPr/>
        </p:nvSpPr>
        <p:spPr>
          <a:xfrm>
            <a:off x="5440680" y="2953512"/>
            <a:ext cx="914400" cy="384048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</p:spPr>
      </p:sp>
      <p:sp>
        <p:nvSpPr>
          <p:cNvPr id="84" name="Text 82"/>
          <p:cNvSpPr/>
          <p:nvPr/>
        </p:nvSpPr>
        <p:spPr>
          <a:xfrm>
            <a:off x="5440680" y="2953512"/>
            <a:ext cx="914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6B6B"/>
                </a:solidFill>
              </a:rPr>
              <a:t>✗</a:t>
            </a:r>
            <a:endParaRPr lang="en-US" sz="1400" dirty="0"/>
          </a:p>
        </p:txBody>
      </p:sp>
      <p:sp>
        <p:nvSpPr>
          <p:cNvPr id="85" name="Shape 83"/>
          <p:cNvSpPr/>
          <p:nvPr/>
        </p:nvSpPr>
        <p:spPr>
          <a:xfrm>
            <a:off x="6355080" y="2953512"/>
            <a:ext cx="914400" cy="384048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</p:spPr>
      </p:sp>
      <p:sp>
        <p:nvSpPr>
          <p:cNvPr id="86" name="Text 84"/>
          <p:cNvSpPr/>
          <p:nvPr/>
        </p:nvSpPr>
        <p:spPr>
          <a:xfrm>
            <a:off x="6355080" y="2953512"/>
            <a:ext cx="914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6B6B"/>
                </a:solidFill>
              </a:rPr>
              <a:t>✗</a:t>
            </a:r>
            <a:endParaRPr lang="en-US" sz="1400" dirty="0"/>
          </a:p>
        </p:txBody>
      </p:sp>
      <p:sp>
        <p:nvSpPr>
          <p:cNvPr id="87" name="Shape 85"/>
          <p:cNvSpPr/>
          <p:nvPr/>
        </p:nvSpPr>
        <p:spPr>
          <a:xfrm>
            <a:off x="7269480" y="2953512"/>
            <a:ext cx="1051560" cy="384048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</p:spPr>
      </p:sp>
      <p:sp>
        <p:nvSpPr>
          <p:cNvPr id="88" name="Text 86"/>
          <p:cNvSpPr/>
          <p:nvPr/>
        </p:nvSpPr>
        <p:spPr>
          <a:xfrm>
            <a:off x="7269480" y="2953512"/>
            <a:ext cx="1051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5A623"/>
                </a:solidFill>
              </a:rPr>
              <a:t>~</a:t>
            </a:r>
            <a:endParaRPr lang="en-US" sz="1400" dirty="0"/>
          </a:p>
        </p:txBody>
      </p:sp>
      <p:sp>
        <p:nvSpPr>
          <p:cNvPr id="89" name="Shape 87"/>
          <p:cNvSpPr/>
          <p:nvPr/>
        </p:nvSpPr>
        <p:spPr>
          <a:xfrm>
            <a:off x="365760" y="3337560"/>
            <a:ext cx="1783080" cy="384048"/>
          </a:xfrm>
          <a:prstGeom prst="rect">
            <a:avLst/>
          </a:prstGeom>
          <a:solidFill>
            <a:srgbClr val="0D1E38"/>
          </a:solidFill>
          <a:ln w="12700">
            <a:solidFill>
              <a:srgbClr val="162952"/>
            </a:solidFill>
            <a:prstDash val="solid"/>
          </a:ln>
        </p:spPr>
      </p:sp>
      <p:sp>
        <p:nvSpPr>
          <p:cNvPr id="90" name="Text 88"/>
          <p:cNvSpPr/>
          <p:nvPr/>
        </p:nvSpPr>
        <p:spPr>
          <a:xfrm>
            <a:off x="365760" y="3337560"/>
            <a:ext cx="1783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E8EDF5"/>
                </a:solidFill>
              </a:rPr>
              <a:t>Multi-tenant isolation</a:t>
            </a:r>
            <a:endParaRPr lang="en-US" sz="950" dirty="0"/>
          </a:p>
        </p:txBody>
      </p:sp>
      <p:sp>
        <p:nvSpPr>
          <p:cNvPr id="91" name="Shape 89"/>
          <p:cNvSpPr/>
          <p:nvPr/>
        </p:nvSpPr>
        <p:spPr>
          <a:xfrm>
            <a:off x="2148840" y="3337560"/>
            <a:ext cx="1097280" cy="384048"/>
          </a:xfrm>
          <a:prstGeom prst="rect">
            <a:avLst/>
          </a:prstGeom>
          <a:solidFill>
            <a:srgbClr val="0F2A50"/>
          </a:solidFill>
          <a:ln w="12700">
            <a:solidFill>
              <a:srgbClr val="162952"/>
            </a:solidFill>
            <a:prstDash val="solid"/>
          </a:ln>
        </p:spPr>
      </p:sp>
      <p:sp>
        <p:nvSpPr>
          <p:cNvPr id="92" name="Text 90"/>
          <p:cNvSpPr/>
          <p:nvPr/>
        </p:nvSpPr>
        <p:spPr>
          <a:xfrm>
            <a:off x="2148840" y="3337560"/>
            <a:ext cx="1097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C2CB"/>
                </a:solidFill>
              </a:rPr>
              <a:t>✓</a:t>
            </a:r>
            <a:endParaRPr lang="en-US" sz="1400" dirty="0"/>
          </a:p>
        </p:txBody>
      </p:sp>
      <p:sp>
        <p:nvSpPr>
          <p:cNvPr id="93" name="Shape 91"/>
          <p:cNvSpPr/>
          <p:nvPr/>
        </p:nvSpPr>
        <p:spPr>
          <a:xfrm>
            <a:off x="3246120" y="3337560"/>
            <a:ext cx="1097280" cy="384048"/>
          </a:xfrm>
          <a:prstGeom prst="rect">
            <a:avLst/>
          </a:prstGeom>
          <a:solidFill>
            <a:srgbClr val="0D1E38"/>
          </a:solidFill>
          <a:ln w="12700">
            <a:solidFill>
              <a:srgbClr val="162952"/>
            </a:solidFill>
            <a:prstDash val="solid"/>
          </a:ln>
        </p:spPr>
      </p:sp>
      <p:sp>
        <p:nvSpPr>
          <p:cNvPr id="94" name="Text 92"/>
          <p:cNvSpPr/>
          <p:nvPr/>
        </p:nvSpPr>
        <p:spPr>
          <a:xfrm>
            <a:off x="3246120" y="3337560"/>
            <a:ext cx="1097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E5A0"/>
                </a:solidFill>
              </a:rPr>
              <a:t>✓</a:t>
            </a:r>
            <a:endParaRPr lang="en-US" sz="1400" dirty="0"/>
          </a:p>
        </p:txBody>
      </p:sp>
      <p:sp>
        <p:nvSpPr>
          <p:cNvPr id="95" name="Shape 93"/>
          <p:cNvSpPr/>
          <p:nvPr/>
        </p:nvSpPr>
        <p:spPr>
          <a:xfrm>
            <a:off x="4343400" y="3337560"/>
            <a:ext cx="1097280" cy="384048"/>
          </a:xfrm>
          <a:prstGeom prst="rect">
            <a:avLst/>
          </a:prstGeom>
          <a:solidFill>
            <a:srgbClr val="0D1E38"/>
          </a:solidFill>
          <a:ln w="12700">
            <a:solidFill>
              <a:srgbClr val="162952"/>
            </a:solidFill>
            <a:prstDash val="solid"/>
          </a:ln>
        </p:spPr>
      </p:sp>
      <p:sp>
        <p:nvSpPr>
          <p:cNvPr id="96" name="Text 94"/>
          <p:cNvSpPr/>
          <p:nvPr/>
        </p:nvSpPr>
        <p:spPr>
          <a:xfrm>
            <a:off x="4343400" y="3337560"/>
            <a:ext cx="1097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E5A0"/>
                </a:solidFill>
              </a:rPr>
              <a:t>✓</a:t>
            </a:r>
            <a:endParaRPr lang="en-US" sz="1400" dirty="0"/>
          </a:p>
        </p:txBody>
      </p:sp>
      <p:sp>
        <p:nvSpPr>
          <p:cNvPr id="97" name="Shape 95"/>
          <p:cNvSpPr/>
          <p:nvPr/>
        </p:nvSpPr>
        <p:spPr>
          <a:xfrm>
            <a:off x="5440680" y="3337560"/>
            <a:ext cx="914400" cy="384048"/>
          </a:xfrm>
          <a:prstGeom prst="rect">
            <a:avLst/>
          </a:prstGeom>
          <a:solidFill>
            <a:srgbClr val="0D1E38"/>
          </a:solidFill>
          <a:ln w="12700">
            <a:solidFill>
              <a:srgbClr val="162952"/>
            </a:solidFill>
            <a:prstDash val="solid"/>
          </a:ln>
        </p:spPr>
      </p:sp>
      <p:sp>
        <p:nvSpPr>
          <p:cNvPr id="98" name="Text 96"/>
          <p:cNvSpPr/>
          <p:nvPr/>
        </p:nvSpPr>
        <p:spPr>
          <a:xfrm>
            <a:off x="5440680" y="3337560"/>
            <a:ext cx="914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E5A0"/>
                </a:solidFill>
              </a:rPr>
              <a:t>✓</a:t>
            </a:r>
            <a:endParaRPr lang="en-US" sz="1400" dirty="0"/>
          </a:p>
        </p:txBody>
      </p:sp>
      <p:sp>
        <p:nvSpPr>
          <p:cNvPr id="99" name="Shape 97"/>
          <p:cNvSpPr/>
          <p:nvPr/>
        </p:nvSpPr>
        <p:spPr>
          <a:xfrm>
            <a:off x="6355080" y="3337560"/>
            <a:ext cx="914400" cy="384048"/>
          </a:xfrm>
          <a:prstGeom prst="rect">
            <a:avLst/>
          </a:prstGeom>
          <a:solidFill>
            <a:srgbClr val="0D1E38"/>
          </a:solidFill>
          <a:ln w="12700">
            <a:solidFill>
              <a:srgbClr val="162952"/>
            </a:solidFill>
            <a:prstDash val="solid"/>
          </a:ln>
        </p:spPr>
      </p:sp>
      <p:sp>
        <p:nvSpPr>
          <p:cNvPr id="100" name="Text 98"/>
          <p:cNvSpPr/>
          <p:nvPr/>
        </p:nvSpPr>
        <p:spPr>
          <a:xfrm>
            <a:off x="6355080" y="3337560"/>
            <a:ext cx="914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E5A0"/>
                </a:solidFill>
              </a:rPr>
              <a:t>✓</a:t>
            </a:r>
            <a:endParaRPr lang="en-US" sz="1400" dirty="0"/>
          </a:p>
        </p:txBody>
      </p:sp>
      <p:sp>
        <p:nvSpPr>
          <p:cNvPr id="101" name="Shape 99"/>
          <p:cNvSpPr/>
          <p:nvPr/>
        </p:nvSpPr>
        <p:spPr>
          <a:xfrm>
            <a:off x="7269480" y="3337560"/>
            <a:ext cx="1051560" cy="384048"/>
          </a:xfrm>
          <a:prstGeom prst="rect">
            <a:avLst/>
          </a:prstGeom>
          <a:solidFill>
            <a:srgbClr val="0D1E38"/>
          </a:solidFill>
          <a:ln w="12700">
            <a:solidFill>
              <a:srgbClr val="162952"/>
            </a:solidFill>
            <a:prstDash val="solid"/>
          </a:ln>
        </p:spPr>
      </p:sp>
      <p:sp>
        <p:nvSpPr>
          <p:cNvPr id="102" name="Text 100"/>
          <p:cNvSpPr/>
          <p:nvPr/>
        </p:nvSpPr>
        <p:spPr>
          <a:xfrm>
            <a:off x="7269480" y="3337560"/>
            <a:ext cx="1051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E5A0"/>
                </a:solidFill>
              </a:rPr>
              <a:t>✓</a:t>
            </a:r>
            <a:endParaRPr lang="en-US" sz="1400" dirty="0"/>
          </a:p>
        </p:txBody>
      </p:sp>
      <p:sp>
        <p:nvSpPr>
          <p:cNvPr id="103" name="Shape 101"/>
          <p:cNvSpPr/>
          <p:nvPr/>
        </p:nvSpPr>
        <p:spPr>
          <a:xfrm>
            <a:off x="365760" y="3721608"/>
            <a:ext cx="1783080" cy="384048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</p:spPr>
      </p:sp>
      <p:sp>
        <p:nvSpPr>
          <p:cNvPr id="104" name="Text 102"/>
          <p:cNvSpPr/>
          <p:nvPr/>
        </p:nvSpPr>
        <p:spPr>
          <a:xfrm>
            <a:off x="365760" y="3721608"/>
            <a:ext cx="1783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E8EDF5"/>
                </a:solidFill>
              </a:rPr>
              <a:t>Partner-channel ready</a:t>
            </a:r>
            <a:endParaRPr lang="en-US" sz="950" dirty="0"/>
          </a:p>
        </p:txBody>
      </p:sp>
      <p:sp>
        <p:nvSpPr>
          <p:cNvPr id="105" name="Shape 103"/>
          <p:cNvSpPr/>
          <p:nvPr/>
        </p:nvSpPr>
        <p:spPr>
          <a:xfrm>
            <a:off x="2148840" y="3721608"/>
            <a:ext cx="1097280" cy="384048"/>
          </a:xfrm>
          <a:prstGeom prst="rect">
            <a:avLst/>
          </a:prstGeom>
          <a:solidFill>
            <a:srgbClr val="0F2A50"/>
          </a:solidFill>
          <a:ln w="12700">
            <a:solidFill>
              <a:srgbClr val="162952"/>
            </a:solidFill>
            <a:prstDash val="solid"/>
          </a:ln>
        </p:spPr>
      </p:sp>
      <p:sp>
        <p:nvSpPr>
          <p:cNvPr id="106" name="Text 104"/>
          <p:cNvSpPr/>
          <p:nvPr/>
        </p:nvSpPr>
        <p:spPr>
          <a:xfrm>
            <a:off x="2148840" y="3721608"/>
            <a:ext cx="1097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C2CB"/>
                </a:solidFill>
              </a:rPr>
              <a:t>✓</a:t>
            </a:r>
            <a:endParaRPr lang="en-US" sz="1400" dirty="0"/>
          </a:p>
        </p:txBody>
      </p:sp>
      <p:sp>
        <p:nvSpPr>
          <p:cNvPr id="107" name="Shape 105"/>
          <p:cNvSpPr/>
          <p:nvPr/>
        </p:nvSpPr>
        <p:spPr>
          <a:xfrm>
            <a:off x="3246120" y="3721608"/>
            <a:ext cx="1097280" cy="384048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</p:spPr>
      </p:sp>
      <p:sp>
        <p:nvSpPr>
          <p:cNvPr id="108" name="Text 106"/>
          <p:cNvSpPr/>
          <p:nvPr/>
        </p:nvSpPr>
        <p:spPr>
          <a:xfrm>
            <a:off x="3246120" y="3721608"/>
            <a:ext cx="1097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E5A0"/>
                </a:solidFill>
              </a:rPr>
              <a:t>✓</a:t>
            </a:r>
            <a:endParaRPr lang="en-US" sz="1400" dirty="0"/>
          </a:p>
        </p:txBody>
      </p:sp>
      <p:sp>
        <p:nvSpPr>
          <p:cNvPr id="109" name="Shape 107"/>
          <p:cNvSpPr/>
          <p:nvPr/>
        </p:nvSpPr>
        <p:spPr>
          <a:xfrm>
            <a:off x="4343400" y="3721608"/>
            <a:ext cx="1097280" cy="384048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</p:spPr>
      </p:sp>
      <p:sp>
        <p:nvSpPr>
          <p:cNvPr id="110" name="Text 108"/>
          <p:cNvSpPr/>
          <p:nvPr/>
        </p:nvSpPr>
        <p:spPr>
          <a:xfrm>
            <a:off x="4343400" y="3721608"/>
            <a:ext cx="1097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5A623"/>
                </a:solidFill>
              </a:rPr>
              <a:t>~</a:t>
            </a:r>
            <a:endParaRPr lang="en-US" sz="1400" dirty="0"/>
          </a:p>
        </p:txBody>
      </p:sp>
      <p:sp>
        <p:nvSpPr>
          <p:cNvPr id="111" name="Shape 109"/>
          <p:cNvSpPr/>
          <p:nvPr/>
        </p:nvSpPr>
        <p:spPr>
          <a:xfrm>
            <a:off x="5440680" y="3721608"/>
            <a:ext cx="914400" cy="384048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</p:spPr>
      </p:sp>
      <p:sp>
        <p:nvSpPr>
          <p:cNvPr id="112" name="Text 110"/>
          <p:cNvSpPr/>
          <p:nvPr/>
        </p:nvSpPr>
        <p:spPr>
          <a:xfrm>
            <a:off x="5440680" y="3721608"/>
            <a:ext cx="914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E5A0"/>
                </a:solidFill>
              </a:rPr>
              <a:t>✓</a:t>
            </a:r>
            <a:endParaRPr lang="en-US" sz="1400" dirty="0"/>
          </a:p>
        </p:txBody>
      </p:sp>
      <p:sp>
        <p:nvSpPr>
          <p:cNvPr id="113" name="Shape 111"/>
          <p:cNvSpPr/>
          <p:nvPr/>
        </p:nvSpPr>
        <p:spPr>
          <a:xfrm>
            <a:off x="6355080" y="3721608"/>
            <a:ext cx="914400" cy="384048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</p:spPr>
      </p:sp>
      <p:sp>
        <p:nvSpPr>
          <p:cNvPr id="114" name="Text 112"/>
          <p:cNvSpPr/>
          <p:nvPr/>
        </p:nvSpPr>
        <p:spPr>
          <a:xfrm>
            <a:off x="6355080" y="3721608"/>
            <a:ext cx="914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5A623"/>
                </a:solidFill>
              </a:rPr>
              <a:t>~</a:t>
            </a:r>
            <a:endParaRPr lang="en-US" sz="1400" dirty="0"/>
          </a:p>
        </p:txBody>
      </p:sp>
      <p:sp>
        <p:nvSpPr>
          <p:cNvPr id="115" name="Shape 113"/>
          <p:cNvSpPr/>
          <p:nvPr/>
        </p:nvSpPr>
        <p:spPr>
          <a:xfrm>
            <a:off x="7269480" y="3721608"/>
            <a:ext cx="1051560" cy="384048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</p:spPr>
      </p:sp>
      <p:sp>
        <p:nvSpPr>
          <p:cNvPr id="116" name="Text 114"/>
          <p:cNvSpPr/>
          <p:nvPr/>
        </p:nvSpPr>
        <p:spPr>
          <a:xfrm>
            <a:off x="7269480" y="3721608"/>
            <a:ext cx="1051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6B6B"/>
                </a:solidFill>
              </a:rPr>
              <a:t>✗</a:t>
            </a:r>
            <a:endParaRPr lang="en-US" sz="1400" dirty="0"/>
          </a:p>
        </p:txBody>
      </p:sp>
      <p:sp>
        <p:nvSpPr>
          <p:cNvPr id="117" name="Text 115"/>
          <p:cNvSpPr/>
          <p:nvPr/>
        </p:nvSpPr>
        <p:spPr>
          <a:xfrm>
            <a:off x="365760" y="4663440"/>
            <a:ext cx="8412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899BB"/>
                </a:solidFill>
              </a:rPr>
              <a:t>* DualEntry is well-funded and AI-native but is positioned as a finance/accounting platform for pre-IPO companies — not a full ERP. It does not address inventory, procurement, manufacturing, or operations.</a:t>
            </a:r>
            <a:endParaRPr lang="en-US" sz="8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256032"/>
            <a:ext cx="1463040" cy="256032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56032"/>
            <a:ext cx="1463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A1628"/>
                </a:solidFill>
              </a:rPr>
              <a:t>MARKET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A large, underserved market with structural switching costs.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365760" y="1188720"/>
            <a:ext cx="2377440" cy="1828800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88720"/>
            <a:ext cx="64008" cy="1828800"/>
          </a:xfrm>
          <a:prstGeom prst="rect">
            <a:avLst/>
          </a:prstGeom>
          <a:solidFill>
            <a:srgbClr val="8899BB"/>
          </a:solidFill>
          <a:ln w="12700">
            <a:solidFill>
              <a:srgbClr val="8899B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1353312"/>
            <a:ext cx="2194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8899BB"/>
                </a:solidFill>
              </a:rPr>
              <a:t>TAM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02920" y="1664208"/>
            <a:ext cx="2194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</a:rPr>
              <a:t>£62BN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502920" y="2240280"/>
            <a:ext cx="21945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899BB"/>
                </a:solidFill>
              </a:rPr>
              <a:t>Global mid-market ERP spend</a:t>
            </a:r>
            <a:endParaRPr lang="en-US" sz="95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899BB"/>
                </a:solidFill>
              </a:rPr>
              <a:t>(SMEs 10–500 employees)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2880360" y="1188720"/>
            <a:ext cx="2377440" cy="1828800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2880360" y="1188720"/>
            <a:ext cx="64008" cy="1828800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017520" y="1353312"/>
            <a:ext cx="2194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0C2CB"/>
                </a:solidFill>
              </a:rPr>
              <a:t>SAM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017520" y="1664208"/>
            <a:ext cx="2194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</a:rPr>
              <a:t>£1.4BN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3017520" y="2240280"/>
            <a:ext cx="21945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899BB"/>
                </a:solidFill>
              </a:rPr>
              <a:t>UK + Europe mid-market</a:t>
            </a:r>
            <a:endParaRPr lang="en-US" sz="95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899BB"/>
                </a:solidFill>
              </a:rPr>
              <a:t>not on enterprise ERP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5394960" y="1188720"/>
            <a:ext cx="2377440" cy="1828800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5394960" y="1188720"/>
            <a:ext cx="64008" cy="1828800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532120" y="1353312"/>
            <a:ext cx="2194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0E5A0"/>
                </a:solidFill>
              </a:rPr>
              <a:t>SOM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5532120" y="1664208"/>
            <a:ext cx="2194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</a:rPr>
              <a:t>£14M</a:t>
            </a:r>
            <a:endParaRPr lang="en-US" sz="2800" dirty="0"/>
          </a:p>
        </p:txBody>
      </p:sp>
      <p:sp>
        <p:nvSpPr>
          <p:cNvPr id="19" name="Text 17"/>
          <p:cNvSpPr/>
          <p:nvPr/>
        </p:nvSpPr>
        <p:spPr>
          <a:xfrm>
            <a:off x="5532120" y="2240280"/>
            <a:ext cx="21945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899BB"/>
                </a:solidFill>
              </a:rPr>
              <a:t>Initial 3-year addressable</a:t>
            </a:r>
            <a:endParaRPr lang="en-US" sz="95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8899BB"/>
                </a:solidFill>
              </a:rPr>
              <a:t>UK manufacturing/health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365760" y="3127248"/>
            <a:ext cx="7498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899BB"/>
                </a:solidFill>
              </a:rPr>
              <a:t>TAM: Global ERP market for SMEs/mid-market (Gartner/IDC estimates). SAM: UK+EU companies 10–500 employees not on enterprise ERP, × £900 avg annual spend. SOM: Initial UK verticals at 1.5% SAM capture.</a:t>
            </a:r>
            <a:endParaRPr lang="en-US" sz="800" dirty="0"/>
          </a:p>
        </p:txBody>
      </p:sp>
      <p:sp>
        <p:nvSpPr>
          <p:cNvPr id="21" name="Shape 19"/>
          <p:cNvSpPr/>
          <p:nvPr/>
        </p:nvSpPr>
        <p:spPr>
          <a:xfrm>
            <a:off x="365760" y="3520440"/>
            <a:ext cx="3977640" cy="1417320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365760" y="3520440"/>
            <a:ext cx="64008" cy="1417320"/>
          </a:xfrm>
          <a:prstGeom prst="rect">
            <a:avLst/>
          </a:prstGeom>
          <a:solidFill>
            <a:srgbClr val="7B61FF"/>
          </a:solidFill>
          <a:ln w="12700">
            <a:solidFill>
              <a:srgbClr val="7B61FF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48640" y="3639312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Ideal Customer Profile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594360" y="3950208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E8EDF5"/>
                </a:solidFill>
              </a:rPr>
              <a:t>10–500 employees, outgrown basic accounting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594360" y="4251960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E8EDF5"/>
                </a:solidFill>
              </a:rPr>
              <a:t>CFO / Finance Director / COO as champion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594360" y="4553712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E8EDF5"/>
                </a:solidFill>
              </a:rPr>
              <a:t>Purchase triggers: close chaos · inventory leakage · audit pressure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4480560" y="3520440"/>
            <a:ext cx="4297680" cy="1417320"/>
          </a:xfrm>
          <a:prstGeom prst="rect">
            <a:avLst/>
          </a:prstGeom>
          <a:solidFill>
            <a:srgbClr val="0F2044"/>
          </a:solidFill>
          <a:ln w="12700">
            <a:solidFill>
              <a:srgbClr val="16295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4480560" y="3520440"/>
            <a:ext cx="64008" cy="1417320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663440" y="3639312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Initial Wedge Verticals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4663440" y="3950208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E8EDF5"/>
                </a:solidFill>
              </a:rPr>
              <a:t>Manufacturing  (BOM + inventory complexity)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4663440" y="4251960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E8EDF5"/>
                </a:solidFill>
              </a:rPr>
              <a:t>Healthcare     (audit + compliance requirements)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4663440" y="4553712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E8EDF5"/>
                </a:solidFill>
              </a:rPr>
              <a:t>Logistics       (multi-entity + procurement)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Nexa AI ERP — Investor Deck</dc:title>
  <dc:subject>PptxGenJS Presentation</dc:subject>
  <dc:creator>PptxGenJS</dc:creator>
  <cp:lastModifiedBy>PptxGenJS</cp:lastModifiedBy>
  <cp:revision>1</cp:revision>
  <dcterms:created xsi:type="dcterms:W3CDTF">2026-03-27T18:45:24Z</dcterms:created>
  <dcterms:modified xsi:type="dcterms:W3CDTF">2026-03-27T18:45:24Z</dcterms:modified>
</cp:coreProperties>
</file>