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386" r:id="rId3"/>
    <p:sldId id="387" r:id="rId4"/>
    <p:sldId id="379" r:id="rId5"/>
    <p:sldId id="403" r:id="rId6"/>
    <p:sldId id="320" r:id="rId7"/>
    <p:sldId id="381" r:id="rId8"/>
    <p:sldId id="400" r:id="rId9"/>
    <p:sldId id="402" r:id="rId10"/>
    <p:sldId id="414" r:id="rId11"/>
    <p:sldId id="408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56CA5F-3618-4559-A99E-DD5081E24EA6}">
          <p14:sldIdLst>
            <p14:sldId id="256"/>
            <p14:sldId id="386"/>
            <p14:sldId id="387"/>
            <p14:sldId id="379"/>
            <p14:sldId id="403"/>
            <p14:sldId id="320"/>
            <p14:sldId id="381"/>
            <p14:sldId id="400"/>
            <p14:sldId id="402"/>
            <p14:sldId id="414"/>
            <p14:sldId id="408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55C1D8-AF56-46B5-A473-643E6E717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35616-C524-45CE-9FF1-ECDF84E60E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D354-6079-42C3-9D59-C8B0E82B319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6CEC6B-25A5-42CA-8F87-0F8873668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AB5A97-12CB-436C-A1BE-7AC9EDB32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B408A-5C26-4CF8-A2F3-3441CFF8D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246EC-5C25-4B9A-BCA3-6886BFC2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980E7-C96E-4EB9-A04F-2F749A755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Real-Time Production Data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Continuous updates on production status, machine performance, and operator activity, enabling immediate adjustments.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Detailed Shop Floor Visibility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Granular tracking of each machine, operator, and work center with data points like speed, downtime, and cycle times.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Context-Rich Data Collection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Collection of specific process conditions (e.g., temperature, humidity, pressure) to add valuable context for each production event.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Twin Modeling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Ability to simulate operations and test scenarios using real-time data, supporting optimization and predictive insights.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Instant Error Detection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Immediate feedback if operational data deviates from expected parameters, similar to a “check engine” alert for production processes.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Closed-Loop Control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Ability to adjust parameters in real time based on live feedback, enabling on-the-fly optimization of processes.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Traceability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End-to-end tracking of materials, products, and components through every step of production for quality control and compliance.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Predictive Maintenance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Analysis of real-time machine data to predict maintenance needs, reducing unexpected downtimes and maintenance costs.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Operator and Process Validation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Verification of operator activities and adherence to process standards, ensuring quality and compliance.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Comprehensive Reporting and Analytics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Detailed reports on production metrics (e.g., OEE, yield, scrap rates) tailored to shop floor needs, beyond the financial data focus of ERP/MRP.</a:t>
            </a: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Large Data Set for Performance Mapping: Car engine’s sensor data used to select the ideal performance map, a curated data set enables precise, optimal decision-making.</a:t>
            </a:r>
          </a:p>
          <a:p>
            <a:pPr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Real-Time Data for Immediate Adjustments: Continuous data flow from sensors allows for instant, real-time adjustments to maintain efficiency.</a:t>
            </a:r>
          </a:p>
          <a:p>
            <a:pPr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Single Source of Truth: Similar to how an engine generates a “check engine” light if data conflicts arise, a unified data source highlights discrepancies, ensuring reliability.</a:t>
            </a:r>
          </a:p>
          <a:p>
            <a:pPr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Predictive Modeling: The closed-loop nature of data collection supports predictive insights, allowing the system to learn and improve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760A1-5E10-4017-6776-DC890E8F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D4CFE-F725-C650-4151-643EE231D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2D743-D33A-1FE7-1E6A-0EB4E4986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C2AD7-7D17-4FFF-6467-CEEA5E9DE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980E7-C96E-4EB9-A04F-2F749A755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7A3D-9188-49C9-9085-43B24BCC0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CEBE0-EAB9-4120-A167-30DE6E202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1DA2-C577-411E-88F1-544B4077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6ADC0-8CFE-4BEF-9CF5-44BA3973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8675" y="6353687"/>
            <a:ext cx="412125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2DA3-2959-4D22-BE5A-459C5ED5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0053-D26B-42C9-877F-B4DFA20F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46F42-4F9A-4175-96A2-E7F48423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EF41E9-AEF3-4EBA-8EBC-2E1DF153C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3689" y="63494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535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FDF3-2B9D-4899-8EF7-73A3BE77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2AE6-361A-4061-9E10-CCB5A14B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AB2F87-1708-4E47-9BF4-33F5164D1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3689" y="63494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820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F4305-BC1A-4F3A-B0FE-F5FDCEC2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3F518-8060-4728-9D21-8FB8EB54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0C13-291A-4F92-A500-D9261D73E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3689" y="63494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02160-3D55-4CF1-AC35-AB4FDE59D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3654" y="6349471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0FA1-E5B1-4F74-8FA5-B0EEC61A16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CA77FE0-F570-44A5-9086-54143CC075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86" y="6311900"/>
            <a:ext cx="1305811" cy="4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png"/><Relationship Id="rId18" Type="http://schemas.openxmlformats.org/officeDocument/2006/relationships/image" Target="../media/image37.sv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openxmlformats.org/officeDocument/2006/relationships/image" Target="../media/image3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13.svg"/><Relationship Id="rId14" Type="http://schemas.openxmlformats.org/officeDocument/2006/relationships/image" Target="../media/image34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6FD51A1-5C47-4B4F-848D-8FECC3842331}"/>
              </a:ext>
            </a:extLst>
          </p:cNvPr>
          <p:cNvSpPr/>
          <p:nvPr/>
        </p:nvSpPr>
        <p:spPr>
          <a:xfrm>
            <a:off x="2983715" y="2059073"/>
            <a:ext cx="5727939" cy="2498821"/>
          </a:xfrm>
          <a:prstGeom prst="ellipse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89EA18-0406-441A-A4F2-EDC40A4D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30" y="2614311"/>
            <a:ext cx="21596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58DC3B36-EF2B-44A5-9CB8-97C7660C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0" y="2614312"/>
            <a:ext cx="5261088" cy="13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66753-BE18-4AB2-B91D-F7D89477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D5EB-C972-D2CC-4F82-2B345EF8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070F-A79E-6E8D-508A-D285704A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Manufacturing Process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3CD77-6866-EDC5-24F1-613CD3E5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6B7A9-B059-2C5E-9BF0-31ED18191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Proprietary and confidential</a:t>
            </a:r>
          </a:p>
        </p:txBody>
      </p:sp>
      <p:sp>
        <p:nvSpPr>
          <p:cNvPr id="3" name="Content Placeholder 24">
            <a:extLst>
              <a:ext uri="{FF2B5EF4-FFF2-40B4-BE49-F238E27FC236}">
                <a16:creationId xmlns:a16="http://schemas.microsoft.com/office/drawing/2014/main" id="{5E26912B-3F65-D9CF-451D-13E0EACFF4BE}"/>
              </a:ext>
            </a:extLst>
          </p:cNvPr>
          <p:cNvSpPr txBox="1">
            <a:spLocks/>
          </p:cNvSpPr>
          <p:nvPr/>
        </p:nvSpPr>
        <p:spPr>
          <a:xfrm>
            <a:off x="6025718" y="1784412"/>
            <a:ext cx="6166282" cy="4565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dynamic data analysis problem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complex, multi-dimensional, with large variable set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responsive feedback loop to deliver optimized outcomes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modeled to create a digital twin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can evolve/learn over time, based on inputs and experience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Analysis, AI queries and results are personalized to your business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39C46-B335-671B-0D4E-6BD8AD2ACCF3}"/>
              </a:ext>
            </a:extLst>
          </p:cNvPr>
          <p:cNvGrpSpPr/>
          <p:nvPr/>
        </p:nvGrpSpPr>
        <p:grpSpPr>
          <a:xfrm>
            <a:off x="665825" y="1992528"/>
            <a:ext cx="5193436" cy="3733568"/>
            <a:chOff x="6924583" y="1690688"/>
            <a:chExt cx="5193436" cy="37335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A450C7-C43C-9B5F-1794-D9B90A68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4482" y="2069043"/>
              <a:ext cx="5011346" cy="3097036"/>
            </a:xfrm>
            <a:prstGeom prst="rect">
              <a:avLst/>
            </a:prstGeom>
          </p:spPr>
        </p:pic>
        <p:sp>
          <p:nvSpPr>
            <p:cNvPr id="7" name="Content Placeholder 24">
              <a:extLst>
                <a:ext uri="{FF2B5EF4-FFF2-40B4-BE49-F238E27FC236}">
                  <a16:creationId xmlns:a16="http://schemas.microsoft.com/office/drawing/2014/main" id="{8811388A-1CBA-5104-84FF-1FB958988918}"/>
                </a:ext>
              </a:extLst>
            </p:cNvPr>
            <p:cNvSpPr txBox="1">
              <a:spLocks/>
            </p:cNvSpPr>
            <p:nvPr/>
          </p:nvSpPr>
          <p:spPr>
            <a:xfrm>
              <a:off x="7993775" y="1975319"/>
              <a:ext cx="3444535" cy="5071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bottlenecks, yield, throughput, productivity, MU change based on product mix &amp; volume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D9B0C2-A02F-E50B-3A86-595ADB89AE09}"/>
                </a:ext>
              </a:extLst>
            </p:cNvPr>
            <p:cNvSpPr/>
            <p:nvPr/>
          </p:nvSpPr>
          <p:spPr>
            <a:xfrm>
              <a:off x="6924583" y="1690688"/>
              <a:ext cx="5193436" cy="3733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3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9F46B-B3E7-935F-59C5-14DFA599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D9D56491-4A1B-D733-7EC2-4B8690485EEA}"/>
              </a:ext>
            </a:extLst>
          </p:cNvPr>
          <p:cNvGrpSpPr/>
          <p:nvPr/>
        </p:nvGrpSpPr>
        <p:grpSpPr>
          <a:xfrm>
            <a:off x="2510917" y="154497"/>
            <a:ext cx="9442498" cy="5552706"/>
            <a:chOff x="2488737" y="154772"/>
            <a:chExt cx="9442498" cy="5552706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DFEBF4D-AAF6-A6BC-6F02-215895D6D08D}"/>
                </a:ext>
              </a:extLst>
            </p:cNvPr>
            <p:cNvGrpSpPr/>
            <p:nvPr/>
          </p:nvGrpSpPr>
          <p:grpSpPr>
            <a:xfrm>
              <a:off x="2488737" y="154772"/>
              <a:ext cx="9442498" cy="5552706"/>
              <a:chOff x="2488737" y="154772"/>
              <a:chExt cx="9442498" cy="5552706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5CEF86A-FD29-0809-8A65-94BE935741E6}"/>
                  </a:ext>
                </a:extLst>
              </p:cNvPr>
              <p:cNvSpPr/>
              <p:nvPr/>
            </p:nvSpPr>
            <p:spPr>
              <a:xfrm>
                <a:off x="9197560" y="154772"/>
                <a:ext cx="2733675" cy="84280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61B0E27-42AE-4170-5C49-BC1075609E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8737" y="1012519"/>
                <a:ext cx="7765597" cy="4694959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BC227C-F513-6F8E-D8DA-DA3A9BF2C351}"/>
                </a:ext>
              </a:extLst>
            </p:cNvPr>
            <p:cNvSpPr txBox="1"/>
            <p:nvPr/>
          </p:nvSpPr>
          <p:spPr>
            <a:xfrm>
              <a:off x="9623865" y="387499"/>
              <a:ext cx="2095339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Metrics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3EA4A-779B-468C-E947-0F7CE090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2" y="-294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through your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77B4B-6F77-A4C7-4228-065BFA5A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11</a:t>
            </a:fld>
            <a:endParaRPr lang="en-US"/>
          </a:p>
        </p:txBody>
      </p:sp>
      <p:sp>
        <p:nvSpPr>
          <p:cNvPr id="20" name="AutoShape 2" descr="Drilling">
            <a:extLst>
              <a:ext uri="{FF2B5EF4-FFF2-40B4-BE49-F238E27FC236}">
                <a16:creationId xmlns:a16="http://schemas.microsoft.com/office/drawing/2014/main" id="{E6FD224F-2B3D-015E-8E70-313A90A76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1479" y="3183703"/>
            <a:ext cx="304800" cy="3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324FC4-19AA-8A09-3CAC-06FAE19E5D4B}"/>
              </a:ext>
            </a:extLst>
          </p:cNvPr>
          <p:cNvGrpSpPr/>
          <p:nvPr/>
        </p:nvGrpSpPr>
        <p:grpSpPr>
          <a:xfrm>
            <a:off x="1038071" y="1517279"/>
            <a:ext cx="3003592" cy="4365772"/>
            <a:chOff x="1038071" y="1517279"/>
            <a:chExt cx="3003592" cy="436577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E7E3B37-1C75-7EC5-69B6-696EE5FE354B}"/>
                </a:ext>
              </a:extLst>
            </p:cNvPr>
            <p:cNvSpPr/>
            <p:nvPr/>
          </p:nvSpPr>
          <p:spPr>
            <a:xfrm>
              <a:off x="1038072" y="1517279"/>
              <a:ext cx="2996976" cy="4813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5DE4E4-0ADA-60E9-A2DF-83978C6616E4}"/>
                </a:ext>
              </a:extLst>
            </p:cNvPr>
            <p:cNvSpPr/>
            <p:nvPr/>
          </p:nvSpPr>
          <p:spPr>
            <a:xfrm>
              <a:off x="1038071" y="1737453"/>
              <a:ext cx="2996977" cy="2743021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3FDAF2-12F5-3A3A-70A6-03D1FAD57F72}"/>
                </a:ext>
              </a:extLst>
            </p:cNvPr>
            <p:cNvSpPr txBox="1"/>
            <p:nvPr/>
          </p:nvSpPr>
          <p:spPr>
            <a:xfrm>
              <a:off x="1290598" y="1683129"/>
              <a:ext cx="253845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real-time job status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actual vs plan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capture entire data set for process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process yields , CPK, FMEA, continuous improvement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machine utilization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energy use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compare runs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45DB13A-F91F-1216-26E6-FA2FA365B576}"/>
                </a:ext>
              </a:extLst>
            </p:cNvPr>
            <p:cNvSpPr/>
            <p:nvPr/>
          </p:nvSpPr>
          <p:spPr>
            <a:xfrm rot="10800000">
              <a:off x="1044687" y="4480474"/>
              <a:ext cx="2996976" cy="1402577"/>
            </a:xfrm>
            <a:prstGeom prst="triangle">
              <a:avLst>
                <a:gd name="adj" fmla="val 47984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EDDBA8-25E8-D8A0-4ACD-8BC8244485F1}"/>
              </a:ext>
            </a:extLst>
          </p:cNvPr>
          <p:cNvGrpSpPr/>
          <p:nvPr/>
        </p:nvGrpSpPr>
        <p:grpSpPr>
          <a:xfrm>
            <a:off x="1124787" y="5987601"/>
            <a:ext cx="2996977" cy="365125"/>
            <a:chOff x="1124787" y="5987601"/>
            <a:chExt cx="2996977" cy="36512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9708050-61AF-785C-432F-B03AA6C9F477}"/>
                </a:ext>
              </a:extLst>
            </p:cNvPr>
            <p:cNvSpPr/>
            <p:nvPr/>
          </p:nvSpPr>
          <p:spPr>
            <a:xfrm>
              <a:off x="1124787" y="5987601"/>
              <a:ext cx="2996977" cy="365125"/>
            </a:xfrm>
            <a:prstGeom prst="roundRect">
              <a:avLst>
                <a:gd name="adj" fmla="val 64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746B40-813A-7C45-E6B5-7A0CF4E59D5F}"/>
                </a:ext>
              </a:extLst>
            </p:cNvPr>
            <p:cNvSpPr txBox="1"/>
            <p:nvPr/>
          </p:nvSpPr>
          <p:spPr>
            <a:xfrm>
              <a:off x="1397575" y="5987601"/>
              <a:ext cx="25384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 &amp; set objectives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AAC847-13EE-7465-0023-84A140AC6C99}"/>
              </a:ext>
            </a:extLst>
          </p:cNvPr>
          <p:cNvGrpSpPr/>
          <p:nvPr/>
        </p:nvGrpSpPr>
        <p:grpSpPr>
          <a:xfrm>
            <a:off x="4512435" y="1529836"/>
            <a:ext cx="2996978" cy="3251804"/>
            <a:chOff x="1038070" y="1517279"/>
            <a:chExt cx="2996978" cy="4365772"/>
          </a:xfrm>
          <a:solidFill>
            <a:schemeClr val="accent6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BF2CFD1-BEB8-C707-B96B-AA9923A3428F}"/>
                </a:ext>
              </a:extLst>
            </p:cNvPr>
            <p:cNvSpPr/>
            <p:nvPr/>
          </p:nvSpPr>
          <p:spPr>
            <a:xfrm>
              <a:off x="1038072" y="1517279"/>
              <a:ext cx="2996976" cy="481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26B956D-C0AA-087F-63B6-5807A64FDE73}"/>
                </a:ext>
              </a:extLst>
            </p:cNvPr>
            <p:cNvSpPr/>
            <p:nvPr/>
          </p:nvSpPr>
          <p:spPr>
            <a:xfrm>
              <a:off x="1038071" y="1737453"/>
              <a:ext cx="2996977" cy="274302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D92DDE-83A3-0243-F8C5-2686D533183F}"/>
                </a:ext>
              </a:extLst>
            </p:cNvPr>
            <p:cNvSpPr txBox="1"/>
            <p:nvPr/>
          </p:nvSpPr>
          <p:spPr>
            <a:xfrm>
              <a:off x="1290598" y="1683128"/>
              <a:ext cx="2538451" cy="24379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real-time decision making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Data driven decision making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optimize process though continuous improvement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5F3140AD-EFF2-A129-DC71-D1B16D1F90A3}"/>
                </a:ext>
              </a:extLst>
            </p:cNvPr>
            <p:cNvSpPr/>
            <p:nvPr/>
          </p:nvSpPr>
          <p:spPr>
            <a:xfrm rot="10800000">
              <a:off x="1038070" y="4480474"/>
              <a:ext cx="2996976" cy="1402577"/>
            </a:xfrm>
            <a:prstGeom prst="triangle">
              <a:avLst>
                <a:gd name="adj" fmla="val 4798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161C93-EA45-2C0F-8812-B09D48D2DC15}"/>
              </a:ext>
            </a:extLst>
          </p:cNvPr>
          <p:cNvGrpSpPr/>
          <p:nvPr/>
        </p:nvGrpSpPr>
        <p:grpSpPr>
          <a:xfrm rot="10800000">
            <a:off x="4638718" y="4820383"/>
            <a:ext cx="3003592" cy="1544514"/>
            <a:chOff x="1038071" y="1517279"/>
            <a:chExt cx="3003592" cy="4365772"/>
          </a:xfrm>
          <a:solidFill>
            <a:schemeClr val="tx1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F936745-3847-4D66-F5BC-224C516F0E5E}"/>
                </a:ext>
              </a:extLst>
            </p:cNvPr>
            <p:cNvSpPr/>
            <p:nvPr/>
          </p:nvSpPr>
          <p:spPr>
            <a:xfrm>
              <a:off x="1038072" y="1517279"/>
              <a:ext cx="2996976" cy="481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7AE3078-6406-F830-3634-3A805AED2A4A}"/>
                </a:ext>
              </a:extLst>
            </p:cNvPr>
            <p:cNvSpPr/>
            <p:nvPr/>
          </p:nvSpPr>
          <p:spPr>
            <a:xfrm>
              <a:off x="1038071" y="1737453"/>
              <a:ext cx="2996977" cy="274302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DAF529-C287-2F49-A3B4-3EB098724F85}"/>
                </a:ext>
              </a:extLst>
            </p:cNvPr>
            <p:cNvSpPr txBox="1"/>
            <p:nvPr/>
          </p:nvSpPr>
          <p:spPr>
            <a:xfrm rot="10800000">
              <a:off x="1287549" y="1633521"/>
              <a:ext cx="2511253" cy="30448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on-board reporting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analysis </a:t>
              </a: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collected data to model process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152A8E12-9D38-6684-F5E7-10199FE51DFB}"/>
                </a:ext>
              </a:extLst>
            </p:cNvPr>
            <p:cNvSpPr/>
            <p:nvPr/>
          </p:nvSpPr>
          <p:spPr>
            <a:xfrm rot="10800000">
              <a:off x="1044687" y="4480474"/>
              <a:ext cx="2996976" cy="1402577"/>
            </a:xfrm>
            <a:prstGeom prst="triangle">
              <a:avLst>
                <a:gd name="adj" fmla="val 47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utoShape 2" descr="Drilling">
            <a:extLst>
              <a:ext uri="{FF2B5EF4-FFF2-40B4-BE49-F238E27FC236}">
                <a16:creationId xmlns:a16="http://schemas.microsoft.com/office/drawing/2014/main" id="{3431E7D9-BB62-5A39-2F8A-4ECED8A26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23431" y="3181231"/>
            <a:ext cx="304800" cy="3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DF97AB1-19CC-A471-20BB-1EABC7EA4F42}"/>
              </a:ext>
            </a:extLst>
          </p:cNvPr>
          <p:cNvGrpSpPr/>
          <p:nvPr/>
        </p:nvGrpSpPr>
        <p:grpSpPr>
          <a:xfrm>
            <a:off x="8102113" y="1517279"/>
            <a:ext cx="3003592" cy="2219473"/>
            <a:chOff x="1038071" y="1517279"/>
            <a:chExt cx="3003592" cy="5067060"/>
          </a:xfrm>
          <a:solidFill>
            <a:schemeClr val="accent2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02C4272-7D8D-AC45-C9DB-13934324BAF2}"/>
                </a:ext>
              </a:extLst>
            </p:cNvPr>
            <p:cNvSpPr/>
            <p:nvPr/>
          </p:nvSpPr>
          <p:spPr>
            <a:xfrm>
              <a:off x="1038072" y="1517279"/>
              <a:ext cx="2996976" cy="481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3B113E-C833-15C6-E938-DCEFA6A8E526}"/>
                </a:ext>
              </a:extLst>
            </p:cNvPr>
            <p:cNvSpPr/>
            <p:nvPr/>
          </p:nvSpPr>
          <p:spPr>
            <a:xfrm>
              <a:off x="1038071" y="1737454"/>
              <a:ext cx="2996977" cy="345217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B7F182-9B94-A0B2-8D51-BCDC7413566E}"/>
                </a:ext>
              </a:extLst>
            </p:cNvPr>
            <p:cNvSpPr txBox="1"/>
            <p:nvPr/>
          </p:nvSpPr>
          <p:spPr>
            <a:xfrm>
              <a:off x="1290598" y="1683128"/>
              <a:ext cx="2538451" cy="35835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develop digital twin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Process optimization using dynamic modelling , historical &amp; real-time data sets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Talk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’ to your data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EC53910-ACDA-6A27-CFDA-EE56539566CB}"/>
                </a:ext>
              </a:extLst>
            </p:cNvPr>
            <p:cNvSpPr/>
            <p:nvPr/>
          </p:nvSpPr>
          <p:spPr>
            <a:xfrm rot="10800000">
              <a:off x="1044687" y="5181761"/>
              <a:ext cx="2996976" cy="1402578"/>
            </a:xfrm>
            <a:prstGeom prst="triangle">
              <a:avLst>
                <a:gd name="adj" fmla="val 479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3D44FE-6A00-FB8D-EF1F-181EB47580A8}"/>
              </a:ext>
            </a:extLst>
          </p:cNvPr>
          <p:cNvGrpSpPr/>
          <p:nvPr/>
        </p:nvGrpSpPr>
        <p:grpSpPr>
          <a:xfrm rot="10800000">
            <a:off x="8232751" y="3780787"/>
            <a:ext cx="3003592" cy="2605535"/>
            <a:chOff x="1038071" y="1517279"/>
            <a:chExt cx="3003592" cy="4365772"/>
          </a:xfrm>
          <a:solidFill>
            <a:schemeClr val="tx1"/>
          </a:solidFill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3BBBB96-7340-3220-52AA-9D409439C033}"/>
                </a:ext>
              </a:extLst>
            </p:cNvPr>
            <p:cNvSpPr/>
            <p:nvPr/>
          </p:nvSpPr>
          <p:spPr>
            <a:xfrm rot="10800000">
              <a:off x="1044687" y="4480474"/>
              <a:ext cx="2996976" cy="1402577"/>
            </a:xfrm>
            <a:prstGeom prst="triangle">
              <a:avLst>
                <a:gd name="adj" fmla="val 47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8E581F1-CAA5-BA26-418F-689B687962A8}"/>
                </a:ext>
              </a:extLst>
            </p:cNvPr>
            <p:cNvSpPr/>
            <p:nvPr/>
          </p:nvSpPr>
          <p:spPr>
            <a:xfrm>
              <a:off x="1038072" y="1517279"/>
              <a:ext cx="2996976" cy="481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619FE96-29A9-9DA1-3F3B-7247770EC6F4}"/>
                </a:ext>
              </a:extLst>
            </p:cNvPr>
            <p:cNvSpPr/>
            <p:nvPr/>
          </p:nvSpPr>
          <p:spPr>
            <a:xfrm>
              <a:off x="1038071" y="1737453"/>
              <a:ext cx="2996977" cy="274302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D6B9C31-EF77-FC37-F916-60031F53C059}"/>
                </a:ext>
              </a:extLst>
            </p:cNvPr>
            <p:cNvSpPr txBox="1"/>
            <p:nvPr/>
          </p:nvSpPr>
          <p:spPr>
            <a:xfrm rot="10800000">
              <a:off x="1319881" y="1737453"/>
              <a:ext cx="2511253" cy="29524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modelling tools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expose your data to AI Tools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 ‘what if’ process and use  AI  Tools  to optimize model , planning &amp; pricing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9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9A766E54-8F13-4D42-95C0-7876349A98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8510" y="6352730"/>
            <a:ext cx="357146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5871BB6F-EE64-4DBE-AB6E-4998679ED9EF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7EDB80-AC40-4AC6-95B2-289FF4AF2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0A1A0-003F-DF2E-B8F7-B3E9366732ED}"/>
              </a:ext>
            </a:extLst>
          </p:cNvPr>
          <p:cNvGrpSpPr/>
          <p:nvPr/>
        </p:nvGrpSpPr>
        <p:grpSpPr>
          <a:xfrm>
            <a:off x="4937475" y="1868557"/>
            <a:ext cx="6609608" cy="4137264"/>
            <a:chOff x="4195762" y="1184756"/>
            <a:chExt cx="7095665" cy="4773357"/>
          </a:xfrm>
        </p:grpSpPr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59E34BF2-29B2-47F5-BD60-ADC8191F207B}"/>
                </a:ext>
              </a:extLst>
            </p:cNvPr>
            <p:cNvSpPr txBox="1">
              <a:spLocks/>
            </p:cNvSpPr>
            <p:nvPr/>
          </p:nvSpPr>
          <p:spPr>
            <a:xfrm>
              <a:off x="5433419" y="1343798"/>
              <a:ext cx="5077792" cy="53909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chemeClr val="bg2">
                      <a:lumMod val="50000"/>
                    </a:schemeClr>
                  </a:solidFill>
                </a:rPr>
                <a:t>www.felixcloudsolutions.com</a:t>
              </a:r>
            </a:p>
          </p:txBody>
        </p:sp>
        <p:pic>
          <p:nvPicPr>
            <p:cNvPr id="11" name="Picture 10" descr="Questions with solid fill">
              <a:extLst>
                <a:ext uri="{FF2B5EF4-FFF2-40B4-BE49-F238E27FC236}">
                  <a16:creationId xmlns:a16="http://schemas.microsoft.com/office/drawing/2014/main" id="{7BAC8CE5-72CF-4DC8-B18C-8618C9B8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195762" y="2220711"/>
              <a:ext cx="933450" cy="933450"/>
            </a:xfrm>
            <a:prstGeom prst="rect">
              <a:avLst/>
            </a:prstGeom>
          </p:spPr>
        </p:pic>
        <p:pic>
          <p:nvPicPr>
            <p:cNvPr id="12" name="Picture 11" descr="Ambulance with solid fill">
              <a:extLst>
                <a:ext uri="{FF2B5EF4-FFF2-40B4-BE49-F238E27FC236}">
                  <a16:creationId xmlns:a16="http://schemas.microsoft.com/office/drawing/2014/main" id="{F3F36AC0-E55B-4F2A-AA9E-845CD7E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195762" y="3198544"/>
              <a:ext cx="1066800" cy="1066800"/>
            </a:xfrm>
            <a:prstGeom prst="rect">
              <a:avLst/>
            </a:prstGeom>
          </p:spPr>
        </p:pic>
        <p:pic>
          <p:nvPicPr>
            <p:cNvPr id="13" name="Picture 12" descr="Internet with solid fill">
              <a:extLst>
                <a:ext uri="{FF2B5EF4-FFF2-40B4-BE49-F238E27FC236}">
                  <a16:creationId xmlns:a16="http://schemas.microsoft.com/office/drawing/2014/main" id="{FA12E289-91CB-4E61-83C1-732A5FDB6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20864" y="1184756"/>
              <a:ext cx="933450" cy="93345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37E56689-E443-490E-88BA-8324C39E4FFC}"/>
                </a:ext>
              </a:extLst>
            </p:cNvPr>
            <p:cNvSpPr txBox="1">
              <a:spLocks/>
            </p:cNvSpPr>
            <p:nvPr/>
          </p:nvSpPr>
          <p:spPr>
            <a:xfrm>
              <a:off x="5433419" y="2504126"/>
              <a:ext cx="5009504" cy="5390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chemeClr val="bg2">
                      <a:lumMod val="50000"/>
                    </a:schemeClr>
                  </a:solidFill>
                </a:rPr>
                <a:t>sales@felixcloudsolutions.com</a:t>
              </a:r>
            </a:p>
          </p:txBody>
        </p: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9E1A3295-3F2B-416D-B6B1-0A99C356B5B8}"/>
                </a:ext>
              </a:extLst>
            </p:cNvPr>
            <p:cNvSpPr txBox="1">
              <a:spLocks/>
            </p:cNvSpPr>
            <p:nvPr/>
          </p:nvSpPr>
          <p:spPr>
            <a:xfrm>
              <a:off x="5433417" y="3505755"/>
              <a:ext cx="5858010" cy="735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>
                  <a:solidFill>
                    <a:schemeClr val="bg2">
                      <a:lumMod val="50000"/>
                    </a:schemeClr>
                  </a:solidFill>
                </a:rPr>
                <a:t>helpdesk@felixcloudsolutions.com</a:t>
              </a:r>
            </a:p>
          </p:txBody>
        </p:sp>
        <p:sp>
          <p:nvSpPr>
            <p:cNvPr id="18" name="Content Placeholder 3">
              <a:extLst>
                <a:ext uri="{FF2B5EF4-FFF2-40B4-BE49-F238E27FC236}">
                  <a16:creationId xmlns:a16="http://schemas.microsoft.com/office/drawing/2014/main" id="{09BCEAFC-D6B3-41C6-8BE5-D7AFEB637DEC}"/>
                </a:ext>
              </a:extLst>
            </p:cNvPr>
            <p:cNvSpPr txBox="1">
              <a:spLocks/>
            </p:cNvSpPr>
            <p:nvPr/>
          </p:nvSpPr>
          <p:spPr>
            <a:xfrm>
              <a:off x="5433418" y="4491045"/>
              <a:ext cx="5448766" cy="1467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800"/>
            </a:p>
          </p:txBody>
        </p:sp>
      </p:grp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F64D9D-123F-E1F4-EEF2-1A1462FF4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75" y="4734253"/>
            <a:ext cx="626195" cy="62619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0040FA-927F-B15C-9CB7-A893B5954521}"/>
              </a:ext>
            </a:extLst>
          </p:cNvPr>
          <p:cNvSpPr txBox="1">
            <a:spLocks/>
          </p:cNvSpPr>
          <p:nvPr/>
        </p:nvSpPr>
        <p:spPr>
          <a:xfrm>
            <a:off x="6090349" y="4918987"/>
            <a:ext cx="5456733" cy="637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err="1">
                <a:solidFill>
                  <a:schemeClr val="bg2">
                    <a:lumMod val="50000"/>
                  </a:schemeClr>
                </a:solidFill>
              </a:rPr>
              <a:t>felixcloudsolutions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A qr code with a logo&#10;&#10;Description automatically generated">
            <a:extLst>
              <a:ext uri="{FF2B5EF4-FFF2-40B4-BE49-F238E27FC236}">
                <a16:creationId xmlns:a16="http://schemas.microsoft.com/office/drawing/2014/main" id="{418128D2-4CAA-58E5-61B8-4DB263919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3" y="2677616"/>
            <a:ext cx="1946168" cy="1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3A0E950-3D7F-628E-0372-7D320B09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89" y="2021931"/>
            <a:ext cx="10913195" cy="3623311"/>
          </a:xfrm>
        </p:spPr>
        <p:txBody>
          <a:bodyPr>
            <a:normAutofit fontScale="85000" lnSpcReduction="10000"/>
          </a:bodyPr>
          <a:lstStyle/>
          <a:p>
            <a:r>
              <a:rPr lang="en-US" sz="2800" kern="1200" dirty="0"/>
              <a:t>Advanced Manufacturing Execution System (MES)</a:t>
            </a:r>
          </a:p>
          <a:p>
            <a:r>
              <a:rPr lang="en-US" sz="2800" kern="1200" dirty="0"/>
              <a:t>Core features are Manual </a:t>
            </a:r>
            <a:r>
              <a:rPr lang="en-US" dirty="0"/>
              <a:t>Operations &amp; </a:t>
            </a:r>
            <a:r>
              <a:rPr lang="en-US" sz="2800" kern="1200" dirty="0"/>
              <a:t>ATE*, Process </a:t>
            </a:r>
            <a:r>
              <a:rPr lang="en-US" dirty="0"/>
              <a:t>C</a:t>
            </a:r>
            <a:r>
              <a:rPr lang="en-US" sz="2800" kern="1200" dirty="0"/>
              <a:t>ontrol and  Reporting Tools</a:t>
            </a:r>
          </a:p>
          <a:p>
            <a:r>
              <a:rPr lang="en-US" sz="2800" kern="1200" dirty="0"/>
              <a:t>100% traceability of item, time, event, location and person</a:t>
            </a:r>
          </a:p>
          <a:p>
            <a:r>
              <a:rPr lang="en-US" sz="2800" kern="1200" dirty="0"/>
              <a:t>Promotes effective enterprise-wide collaboration &amp; decision making</a:t>
            </a:r>
          </a:p>
          <a:p>
            <a:r>
              <a:rPr lang="en-US" sz="2800" kern="1200" dirty="0"/>
              <a:t>Easy to deploy, learn, maintain and scale</a:t>
            </a:r>
          </a:p>
          <a:p>
            <a:r>
              <a:rPr lang="en-US" sz="2800" kern="1200" dirty="0"/>
              <a:t>Supports internal and supplier continuous improvement methodology</a:t>
            </a:r>
          </a:p>
          <a:p>
            <a:r>
              <a:rPr lang="en-US" dirty="0"/>
              <a:t>Minimal CAPEX, SaaS model, typical payback in 12mo</a:t>
            </a:r>
          </a:p>
          <a:p>
            <a:r>
              <a:rPr lang="en-US" sz="2800" kern="1200" dirty="0"/>
              <a:t>Immediate deployment with all core features available from day one, even in multi-site deployments</a:t>
            </a:r>
          </a:p>
          <a:p>
            <a:pPr marL="0" indent="0">
              <a:buNone/>
            </a:pPr>
            <a:endParaRPr lang="en-US" sz="2800" kern="1200" dirty="0"/>
          </a:p>
          <a:p>
            <a:endParaRPr lang="en-US" sz="2800" kern="1200" dirty="0"/>
          </a:p>
          <a:p>
            <a:endParaRPr lang="en-US" sz="2800" kern="1200" dirty="0"/>
          </a:p>
          <a:p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9967F4A-CBAA-8134-65C9-8FCCF2DFAFDE}"/>
              </a:ext>
            </a:extLst>
          </p:cNvPr>
          <p:cNvSpPr txBox="1">
            <a:spLocks/>
          </p:cNvSpPr>
          <p:nvPr/>
        </p:nvSpPr>
        <p:spPr>
          <a:xfrm>
            <a:off x="4761174" y="5793922"/>
            <a:ext cx="2487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*ATE = Automatic Test Environment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95C17-14D4-4799-2993-F3B1B4F7E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b="1" dirty="0"/>
              <a:t>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4F9B6D-8102-B2D4-2E95-2E1B839AB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738" y="6270313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38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9A766E54-8F13-4D42-95C0-7876349A98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8510" y="6349472"/>
            <a:ext cx="357146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871BB6F-EE64-4DBE-AB6E-4998679ED9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7EDB80-AC40-4AC6-95B2-289FF4AF2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 and confidential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C802E2-DDA0-427F-A657-5A84CF689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32861" y="1714682"/>
            <a:ext cx="2767886" cy="389065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/>
              <a:t>Cloud based solution </a:t>
            </a:r>
            <a:r>
              <a:rPr lang="en-US" altLang="en-US" sz="2000"/>
              <a:t>with PCs used </a:t>
            </a:r>
            <a:r>
              <a:rPr lang="en-US" altLang="en-US" sz="2000" dirty="0"/>
              <a:t>for data collection and analysis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Information can be accessed securely via any browser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Mixed mode environments with manual and automated operations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1D220-8F12-547A-2E44-89493446B5AF}"/>
              </a:ext>
            </a:extLst>
          </p:cNvPr>
          <p:cNvSpPr txBox="1"/>
          <p:nvPr/>
        </p:nvSpPr>
        <p:spPr>
          <a:xfrm>
            <a:off x="769522" y="2921168"/>
            <a:ext cx="22675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000" dirty="0"/>
              <a:t>Hyper focus on manufacturing process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FEDE0D-CA2A-8B9B-C803-A3C7DC9B9C20}"/>
              </a:ext>
            </a:extLst>
          </p:cNvPr>
          <p:cNvSpPr/>
          <p:nvPr/>
        </p:nvSpPr>
        <p:spPr>
          <a:xfrm>
            <a:off x="3549043" y="1560315"/>
            <a:ext cx="4730913" cy="3899683"/>
          </a:xfrm>
          <a:prstGeom prst="roundRect">
            <a:avLst>
              <a:gd name="adj" fmla="val 4204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AFA413-34E5-D80F-70E1-C3DBAF739B6F}"/>
              </a:ext>
            </a:extLst>
          </p:cNvPr>
          <p:cNvSpPr/>
          <p:nvPr/>
        </p:nvSpPr>
        <p:spPr>
          <a:xfrm>
            <a:off x="3625251" y="318685"/>
            <a:ext cx="4593612" cy="9341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DBBB75-2FFA-C46A-ED64-C461D601D7A8}"/>
              </a:ext>
            </a:extLst>
          </p:cNvPr>
          <p:cNvSpPr/>
          <p:nvPr/>
        </p:nvSpPr>
        <p:spPr>
          <a:xfrm>
            <a:off x="3744678" y="422533"/>
            <a:ext cx="1182145" cy="7330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MRP/ERP/CRM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4C58E6-F15D-995E-7B82-024B06CA64CB}"/>
              </a:ext>
            </a:extLst>
          </p:cNvPr>
          <p:cNvSpPr/>
          <p:nvPr/>
        </p:nvSpPr>
        <p:spPr>
          <a:xfrm>
            <a:off x="4908402" y="422531"/>
            <a:ext cx="914790" cy="7330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744930-4238-3A16-D765-64EEC6513FF4}"/>
              </a:ext>
            </a:extLst>
          </p:cNvPr>
          <p:cNvSpPr/>
          <p:nvPr/>
        </p:nvSpPr>
        <p:spPr>
          <a:xfrm>
            <a:off x="5823192" y="422531"/>
            <a:ext cx="914790" cy="7330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497095-05F3-4FF0-114C-92618A1D0CD7}"/>
              </a:ext>
            </a:extLst>
          </p:cNvPr>
          <p:cNvSpPr/>
          <p:nvPr/>
        </p:nvSpPr>
        <p:spPr>
          <a:xfrm>
            <a:off x="6719561" y="422531"/>
            <a:ext cx="1403604" cy="7330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 Design Suite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55EC39-21D1-0821-385B-A24D8A885B84}"/>
              </a:ext>
            </a:extLst>
          </p:cNvPr>
          <p:cNvSpPr/>
          <p:nvPr/>
        </p:nvSpPr>
        <p:spPr>
          <a:xfrm>
            <a:off x="7087444" y="4592149"/>
            <a:ext cx="1055213" cy="73303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31DFC5-E767-7409-14F3-B52588629646}"/>
              </a:ext>
            </a:extLst>
          </p:cNvPr>
          <p:cNvSpPr/>
          <p:nvPr/>
        </p:nvSpPr>
        <p:spPr>
          <a:xfrm>
            <a:off x="3686046" y="4592149"/>
            <a:ext cx="1178135" cy="733031"/>
          </a:xfrm>
          <a:prstGeom prst="roundRect">
            <a:avLst>
              <a:gd name="adj" fmla="val 17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control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65165E-8C42-8C4A-FF85-8D2504FE9022}"/>
              </a:ext>
            </a:extLst>
          </p:cNvPr>
          <p:cNvSpPr/>
          <p:nvPr/>
        </p:nvSpPr>
        <p:spPr>
          <a:xfrm>
            <a:off x="4923556" y="4599102"/>
            <a:ext cx="2112013" cy="73303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dashboards &amp; reporting tools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C15B71-26C5-B043-C387-F61F76E1281E}"/>
              </a:ext>
            </a:extLst>
          </p:cNvPr>
          <p:cNvGrpSpPr/>
          <p:nvPr/>
        </p:nvGrpSpPr>
        <p:grpSpPr>
          <a:xfrm>
            <a:off x="3679748" y="2146353"/>
            <a:ext cx="4468805" cy="2512599"/>
            <a:chOff x="3817049" y="2561966"/>
            <a:chExt cx="4468805" cy="25125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492E5D-36F2-C6E7-BFA1-21C7FCEB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7049" y="2561966"/>
              <a:ext cx="4468805" cy="2512599"/>
            </a:xfrm>
            <a:prstGeom prst="rect">
              <a:avLst/>
            </a:prstGeom>
          </p:spPr>
        </p:pic>
        <p:pic>
          <p:nvPicPr>
            <p:cNvPr id="24" name="Picture 1">
              <a:extLst>
                <a:ext uri="{FF2B5EF4-FFF2-40B4-BE49-F238E27FC236}">
                  <a16:creationId xmlns:a16="http://schemas.microsoft.com/office/drawing/2014/main" id="{E21A2DA8-EB0D-264F-3433-9477DB3CF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981" y="3022522"/>
              <a:ext cx="1109611" cy="292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1EC9B2-21C5-9B68-D734-639BC85B57BA}"/>
              </a:ext>
            </a:extLst>
          </p:cNvPr>
          <p:cNvCxnSpPr>
            <a:cxnSpLocks/>
          </p:cNvCxnSpPr>
          <p:nvPr/>
        </p:nvCxnSpPr>
        <p:spPr>
          <a:xfrm>
            <a:off x="5823192" y="1252794"/>
            <a:ext cx="0" cy="3075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5849AD6-E6F4-B3AA-EBCD-10248A2FAC92}"/>
              </a:ext>
            </a:extLst>
          </p:cNvPr>
          <p:cNvSpPr/>
          <p:nvPr/>
        </p:nvSpPr>
        <p:spPr>
          <a:xfrm>
            <a:off x="3673851" y="1631475"/>
            <a:ext cx="4468804" cy="4512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Manufacturing Operations Software Suite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E2D53D-42F5-3AB5-6869-2177C88C85B9}"/>
              </a:ext>
            </a:extLst>
          </p:cNvPr>
          <p:cNvCxnSpPr>
            <a:cxnSpLocks/>
          </p:cNvCxnSpPr>
          <p:nvPr/>
        </p:nvCxnSpPr>
        <p:spPr>
          <a:xfrm>
            <a:off x="5823192" y="5451574"/>
            <a:ext cx="0" cy="3075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4C55FD-7D1D-8424-B138-120F9AAEA015}"/>
              </a:ext>
            </a:extLst>
          </p:cNvPr>
          <p:cNvGrpSpPr/>
          <p:nvPr/>
        </p:nvGrpSpPr>
        <p:grpSpPr>
          <a:xfrm>
            <a:off x="3037067" y="5729727"/>
            <a:ext cx="5700973" cy="521970"/>
            <a:chOff x="3115481" y="5635814"/>
            <a:chExt cx="5700973" cy="52197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1974967-BE99-929B-74E7-67EFE42ADBAE}"/>
                </a:ext>
              </a:extLst>
            </p:cNvPr>
            <p:cNvSpPr/>
            <p:nvPr/>
          </p:nvSpPr>
          <p:spPr>
            <a:xfrm>
              <a:off x="3115481" y="5659570"/>
              <a:ext cx="5700973" cy="43415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EC9E6CA-4328-AB87-1BAE-F5E77B0A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856" y="5635814"/>
              <a:ext cx="5589905" cy="5219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30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 animBg="1"/>
      <p:bldP spid="20" grpId="0" animBg="1"/>
      <p:bldP spid="21" grpId="0" animBg="1"/>
      <p:bldP spid="2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9A766E54-8F13-4D42-95C0-7876349A98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8510" y="6349472"/>
            <a:ext cx="357146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871BB6F-EE64-4DBE-AB6E-4998679ED9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7EDB80-AC40-4AC6-95B2-289FF4AF2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 and confidential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987057-4ADD-ADA5-38EF-D30E4418B3DD}"/>
              </a:ext>
            </a:extLst>
          </p:cNvPr>
          <p:cNvGrpSpPr/>
          <p:nvPr/>
        </p:nvGrpSpPr>
        <p:grpSpPr>
          <a:xfrm>
            <a:off x="626850" y="1135921"/>
            <a:ext cx="11028209" cy="4114421"/>
            <a:chOff x="665360" y="758070"/>
            <a:chExt cx="11028209" cy="4114421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E4370BD4-AF2F-6CCC-D063-A05D5BD3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60" y="758070"/>
              <a:ext cx="11021786" cy="41144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2BAA5E-8657-F0D8-2634-1A08F269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5206" y="758070"/>
              <a:ext cx="1708363" cy="666843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4E36E5-5283-FAEF-F307-8526E5999EFD}"/>
              </a:ext>
            </a:extLst>
          </p:cNvPr>
          <p:cNvSpPr/>
          <p:nvPr/>
        </p:nvSpPr>
        <p:spPr>
          <a:xfrm>
            <a:off x="5168280" y="3022810"/>
            <a:ext cx="2803656" cy="528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EE067-97C5-6B5C-F969-1809A5F8D7D4}"/>
              </a:ext>
            </a:extLst>
          </p:cNvPr>
          <p:cNvSpPr txBox="1"/>
          <p:nvPr/>
        </p:nvSpPr>
        <p:spPr>
          <a:xfrm>
            <a:off x="5206065" y="3102639"/>
            <a:ext cx="27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 control &amp; traceability</a:t>
            </a:r>
          </a:p>
        </p:txBody>
      </p:sp>
    </p:spTree>
    <p:extLst>
      <p:ext uri="{BB962C8B-B14F-4D97-AF65-F5344CB8AC3E}">
        <p14:creationId xmlns:p14="http://schemas.microsoft.com/office/powerpoint/2010/main" val="11222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0F3968-DEAB-911E-93E9-7F698FBB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CD2CB-5BAC-07F2-332D-B90DE3010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F742FC-A0BE-1572-6D92-BFFBB978F0F4}"/>
              </a:ext>
            </a:extLst>
          </p:cNvPr>
          <p:cNvGrpSpPr/>
          <p:nvPr/>
        </p:nvGrpSpPr>
        <p:grpSpPr>
          <a:xfrm>
            <a:off x="9796806" y="3153402"/>
            <a:ext cx="1310090" cy="1264666"/>
            <a:chOff x="8688937" y="3168141"/>
            <a:chExt cx="1310090" cy="126466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539E4D-EABF-4710-6175-D2D703AED3FF}"/>
                </a:ext>
              </a:extLst>
            </p:cNvPr>
            <p:cNvGrpSpPr/>
            <p:nvPr/>
          </p:nvGrpSpPr>
          <p:grpSpPr>
            <a:xfrm>
              <a:off x="8688937" y="3168141"/>
              <a:ext cx="1310090" cy="1264666"/>
              <a:chOff x="2084221" y="1855793"/>
              <a:chExt cx="1144169" cy="112711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899F091-1E2C-4332-EE7E-7E319048FAB9}"/>
                  </a:ext>
                </a:extLst>
              </p:cNvPr>
              <p:cNvSpPr/>
              <p:nvPr/>
            </p:nvSpPr>
            <p:spPr>
              <a:xfrm>
                <a:off x="2084221" y="1855793"/>
                <a:ext cx="1144169" cy="112711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ED00392B-FC56-8C09-14B3-25F0FDB46E72}"/>
                  </a:ext>
                </a:extLst>
              </p:cNvPr>
              <p:cNvSpPr/>
              <p:nvPr/>
            </p:nvSpPr>
            <p:spPr>
              <a:xfrm rot="19744667">
                <a:off x="2252367" y="2082158"/>
                <a:ext cx="807875" cy="700506"/>
              </a:xfrm>
              <a:prstGeom prst="hexagon">
                <a:avLst>
                  <a:gd name="adj" fmla="val 2990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Graphic 37" descr="Decision chart with solid fill">
              <a:extLst>
                <a:ext uri="{FF2B5EF4-FFF2-40B4-BE49-F238E27FC236}">
                  <a16:creationId xmlns:a16="http://schemas.microsoft.com/office/drawing/2014/main" id="{D9F04277-23AF-24B7-169B-13AE49AB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57659" y="3492491"/>
              <a:ext cx="608806" cy="57897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E0E228-7525-8A88-6F6C-7E386E977A05}"/>
              </a:ext>
            </a:extLst>
          </p:cNvPr>
          <p:cNvGrpSpPr/>
          <p:nvPr/>
        </p:nvGrpSpPr>
        <p:grpSpPr>
          <a:xfrm>
            <a:off x="1073534" y="3161793"/>
            <a:ext cx="1310090" cy="1264666"/>
            <a:chOff x="1897785" y="3168141"/>
            <a:chExt cx="1310090" cy="1264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799DDF-015B-9E74-EE2E-63ACFE1E553A}"/>
                </a:ext>
              </a:extLst>
            </p:cNvPr>
            <p:cNvGrpSpPr/>
            <p:nvPr/>
          </p:nvGrpSpPr>
          <p:grpSpPr>
            <a:xfrm>
              <a:off x="1897785" y="3168141"/>
              <a:ext cx="1310090" cy="1264666"/>
              <a:chOff x="2084221" y="1855793"/>
              <a:chExt cx="1144169" cy="112711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43D615C-1A92-653C-0078-53086C59B930}"/>
                  </a:ext>
                </a:extLst>
              </p:cNvPr>
              <p:cNvSpPr/>
              <p:nvPr/>
            </p:nvSpPr>
            <p:spPr>
              <a:xfrm>
                <a:off x="2084221" y="1855793"/>
                <a:ext cx="1144169" cy="112711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44B97E4D-2A55-9277-B216-90C8AD15915B}"/>
                  </a:ext>
                </a:extLst>
              </p:cNvPr>
              <p:cNvSpPr/>
              <p:nvPr/>
            </p:nvSpPr>
            <p:spPr>
              <a:xfrm rot="19744667">
                <a:off x="2252367" y="2082158"/>
                <a:ext cx="807875" cy="700506"/>
              </a:xfrm>
              <a:prstGeom prst="hexagon">
                <a:avLst>
                  <a:gd name="adj" fmla="val 2990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4" name="Graphic 33" descr="Tools with solid fill">
              <a:extLst>
                <a:ext uri="{FF2B5EF4-FFF2-40B4-BE49-F238E27FC236}">
                  <a16:creationId xmlns:a16="http://schemas.microsoft.com/office/drawing/2014/main" id="{89DB0C16-B7C2-6AE7-E338-E6601F8E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28980" y="3492491"/>
              <a:ext cx="647701" cy="61596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7FD6FF-6D5C-83E8-DC57-CE0BC0EAF754}"/>
              </a:ext>
            </a:extLst>
          </p:cNvPr>
          <p:cNvGrpSpPr/>
          <p:nvPr/>
        </p:nvGrpSpPr>
        <p:grpSpPr>
          <a:xfrm>
            <a:off x="5399030" y="3161793"/>
            <a:ext cx="1310090" cy="1264666"/>
            <a:chOff x="5293361" y="3172694"/>
            <a:chExt cx="1310090" cy="12646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75FA59-D768-956A-8A53-0E650F79BC0E}"/>
                </a:ext>
              </a:extLst>
            </p:cNvPr>
            <p:cNvGrpSpPr/>
            <p:nvPr/>
          </p:nvGrpSpPr>
          <p:grpSpPr>
            <a:xfrm>
              <a:off x="5293361" y="3172694"/>
              <a:ext cx="1310090" cy="1264666"/>
              <a:chOff x="2084221" y="1855793"/>
              <a:chExt cx="1144169" cy="112711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6B6FE98-E51A-7E35-F580-42FF31E81498}"/>
                  </a:ext>
                </a:extLst>
              </p:cNvPr>
              <p:cNvSpPr/>
              <p:nvPr/>
            </p:nvSpPr>
            <p:spPr>
              <a:xfrm>
                <a:off x="2084221" y="1855793"/>
                <a:ext cx="1144169" cy="112711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CF0ED7B2-F494-CE8A-F58A-C4657CAA86CB}"/>
                  </a:ext>
                </a:extLst>
              </p:cNvPr>
              <p:cNvSpPr/>
              <p:nvPr/>
            </p:nvSpPr>
            <p:spPr>
              <a:xfrm rot="19744667">
                <a:off x="2252367" y="2082158"/>
                <a:ext cx="807875" cy="700506"/>
              </a:xfrm>
              <a:prstGeom prst="hexagon">
                <a:avLst>
                  <a:gd name="adj" fmla="val 2990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0" name="Graphic 29" descr="Inventory with solid fill">
              <a:extLst>
                <a:ext uri="{FF2B5EF4-FFF2-40B4-BE49-F238E27FC236}">
                  <a16:creationId xmlns:a16="http://schemas.microsoft.com/office/drawing/2014/main" id="{5D634C16-5756-C912-BD32-3C708FCB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13247" y="3459766"/>
              <a:ext cx="682112" cy="64869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7FEB8-43A4-4915-C1E7-BC32DB0FA6E4}"/>
              </a:ext>
            </a:extLst>
          </p:cNvPr>
          <p:cNvGrpSpPr/>
          <p:nvPr/>
        </p:nvGrpSpPr>
        <p:grpSpPr>
          <a:xfrm>
            <a:off x="3236282" y="3161793"/>
            <a:ext cx="1310090" cy="1264666"/>
            <a:chOff x="3595573" y="3168141"/>
            <a:chExt cx="1310090" cy="12646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759BEA-0561-93A3-4A6A-6490E1DC0775}"/>
                </a:ext>
              </a:extLst>
            </p:cNvPr>
            <p:cNvGrpSpPr/>
            <p:nvPr/>
          </p:nvGrpSpPr>
          <p:grpSpPr>
            <a:xfrm>
              <a:off x="3595573" y="3168141"/>
              <a:ext cx="1310090" cy="1264666"/>
              <a:chOff x="2084221" y="1855793"/>
              <a:chExt cx="1144169" cy="112711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45154D5-6050-FA58-459E-A710A3962EAF}"/>
                  </a:ext>
                </a:extLst>
              </p:cNvPr>
              <p:cNvSpPr/>
              <p:nvPr/>
            </p:nvSpPr>
            <p:spPr>
              <a:xfrm>
                <a:off x="2084221" y="1855793"/>
                <a:ext cx="1144169" cy="112711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46B6345D-346C-63EF-FA69-F6DDE37E986C}"/>
                  </a:ext>
                </a:extLst>
              </p:cNvPr>
              <p:cNvSpPr/>
              <p:nvPr/>
            </p:nvSpPr>
            <p:spPr>
              <a:xfrm rot="19744667">
                <a:off x="2252367" y="2082158"/>
                <a:ext cx="807875" cy="700506"/>
              </a:xfrm>
              <a:prstGeom prst="hexagon">
                <a:avLst>
                  <a:gd name="adj" fmla="val 2990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6" name="Graphic 25" descr="Robot Hand with solid fill">
              <a:extLst>
                <a:ext uri="{FF2B5EF4-FFF2-40B4-BE49-F238E27FC236}">
                  <a16:creationId xmlns:a16="http://schemas.microsoft.com/office/drawing/2014/main" id="{6AF0E6E9-3816-A48F-D87C-37008B6D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83730" y="3429000"/>
              <a:ext cx="781226" cy="7429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29DE29-590F-DD93-0F25-1F1AD86BC610}"/>
              </a:ext>
            </a:extLst>
          </p:cNvPr>
          <p:cNvGrpSpPr/>
          <p:nvPr/>
        </p:nvGrpSpPr>
        <p:grpSpPr>
          <a:xfrm>
            <a:off x="7597918" y="3153402"/>
            <a:ext cx="1310090" cy="1264666"/>
            <a:chOff x="6991149" y="3168141"/>
            <a:chExt cx="1310090" cy="12646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E2CB12A-7BDB-D1E5-6877-91E981E67021}"/>
                </a:ext>
              </a:extLst>
            </p:cNvPr>
            <p:cNvGrpSpPr/>
            <p:nvPr/>
          </p:nvGrpSpPr>
          <p:grpSpPr>
            <a:xfrm>
              <a:off x="6991149" y="3168141"/>
              <a:ext cx="1310090" cy="1264666"/>
              <a:chOff x="2084221" y="1855793"/>
              <a:chExt cx="1144169" cy="112711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14FB42A-8FE7-9AE9-6BBB-E7CF06279951}"/>
                  </a:ext>
                </a:extLst>
              </p:cNvPr>
              <p:cNvSpPr/>
              <p:nvPr/>
            </p:nvSpPr>
            <p:spPr>
              <a:xfrm>
                <a:off x="2084221" y="1855793"/>
                <a:ext cx="1144169" cy="112711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845024E8-F7DE-2746-73CD-4893E7E9D37F}"/>
                  </a:ext>
                </a:extLst>
              </p:cNvPr>
              <p:cNvSpPr/>
              <p:nvPr/>
            </p:nvSpPr>
            <p:spPr>
              <a:xfrm rot="19744667">
                <a:off x="2252367" y="2082158"/>
                <a:ext cx="807875" cy="700506"/>
              </a:xfrm>
              <a:prstGeom prst="hexagon">
                <a:avLst>
                  <a:gd name="adj" fmla="val 2990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2" name="Graphic 21" descr="Children with solid fill">
              <a:extLst>
                <a:ext uri="{FF2B5EF4-FFF2-40B4-BE49-F238E27FC236}">
                  <a16:creationId xmlns:a16="http://schemas.microsoft.com/office/drawing/2014/main" id="{88DF82A0-0BAC-7F41-9E5D-49076850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20895" y="3535352"/>
              <a:ext cx="658788" cy="62651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A2B12-0CD4-7DD3-0871-29BDBEBA7975}"/>
              </a:ext>
            </a:extLst>
          </p:cNvPr>
          <p:cNvSpPr/>
          <p:nvPr/>
        </p:nvSpPr>
        <p:spPr>
          <a:xfrm>
            <a:off x="440200" y="1086543"/>
            <a:ext cx="11311599" cy="53294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B07C1-7120-C7F8-50AA-016F0A71A18F}"/>
              </a:ext>
            </a:extLst>
          </p:cNvPr>
          <p:cNvSpPr txBox="1"/>
          <p:nvPr/>
        </p:nvSpPr>
        <p:spPr>
          <a:xfrm>
            <a:off x="790193" y="4625558"/>
            <a:ext cx="18767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Jigs &amp; Fixtures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Tracked by serial number and calibration status.</a:t>
            </a:r>
          </a:p>
          <a:p>
            <a:pPr algn="ctr"/>
            <a:r>
              <a:rPr lang="en-US" sz="1000" dirty="0"/>
              <a:t>Record and validate usage.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9FD33-D223-FBBF-440F-8A5F195D4D19}"/>
              </a:ext>
            </a:extLst>
          </p:cNvPr>
          <p:cNvSpPr txBox="1"/>
          <p:nvPr/>
        </p:nvSpPr>
        <p:spPr>
          <a:xfrm>
            <a:off x="9235216" y="4625558"/>
            <a:ext cx="2469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Enforced routing using serial number</a:t>
            </a:r>
          </a:p>
          <a:p>
            <a:pPr algn="ctr"/>
            <a:r>
              <a:rPr lang="en-US" sz="1000" dirty="0"/>
              <a:t>Discrete records for each run including initial, repeats, incomplete &amp; rework.</a:t>
            </a:r>
          </a:p>
          <a:p>
            <a:pPr algn="ctr"/>
            <a:r>
              <a:rPr lang="en-US" sz="1000" dirty="0"/>
              <a:t>Record start, pass, fail, complete &amp; cycle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F3774-E8D3-DDE4-5352-4B547CC9FDC3}"/>
              </a:ext>
            </a:extLst>
          </p:cNvPr>
          <p:cNvSpPr txBox="1"/>
          <p:nvPr/>
        </p:nvSpPr>
        <p:spPr>
          <a:xfrm>
            <a:off x="7314576" y="1805024"/>
            <a:ext cx="19206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Operators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Record and validate all operator interactions with process via unique operator ID.</a:t>
            </a:r>
          </a:p>
          <a:p>
            <a:pPr algn="ctr"/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1563A-E5BE-B73D-198F-6C1C42F789D6}"/>
              </a:ext>
            </a:extLst>
          </p:cNvPr>
          <p:cNvSpPr txBox="1"/>
          <p:nvPr/>
        </p:nvSpPr>
        <p:spPr>
          <a:xfrm>
            <a:off x="4621902" y="4625649"/>
            <a:ext cx="29760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Material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Tracked by serial or batch number</a:t>
            </a:r>
          </a:p>
          <a:p>
            <a:pPr algn="ctr"/>
            <a:r>
              <a:rPr lang="en-US" sz="1000" dirty="0"/>
              <a:t>Record and validate usage.</a:t>
            </a:r>
          </a:p>
          <a:p>
            <a:pPr algn="ctr"/>
            <a:r>
              <a:rPr lang="en-US" sz="1000" dirty="0"/>
              <a:t>Confirm &amp; manage product configuration.</a:t>
            </a:r>
          </a:p>
          <a:p>
            <a:pPr algn="ctr"/>
            <a:r>
              <a:rPr lang="en-US" sz="1000" dirty="0"/>
              <a:t>Visibility of  in-house and supplier raw, WIP &amp; FG.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B00853-35C0-D486-8CCC-09D6D02AD97F}"/>
              </a:ext>
            </a:extLst>
          </p:cNvPr>
          <p:cNvSpPr txBox="1"/>
          <p:nvPr/>
        </p:nvSpPr>
        <p:spPr>
          <a:xfrm>
            <a:off x="2649878" y="1804464"/>
            <a:ext cx="27009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Machines &amp; Sensors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All tools and equipment tracked by serial number and calibration status.</a:t>
            </a:r>
          </a:p>
          <a:p>
            <a:pPr algn="ctr"/>
            <a:r>
              <a:rPr lang="en-US" sz="1000" dirty="0"/>
              <a:t>Validate runs.</a:t>
            </a:r>
          </a:p>
          <a:p>
            <a:pPr algn="ctr"/>
            <a:r>
              <a:rPr lang="en-US" sz="1000" dirty="0"/>
              <a:t>Record Energy use &amp; utilization.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0093CF13-1022-7564-840F-2AE3AF84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" y="1284058"/>
            <a:ext cx="1108058" cy="2924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DF0A51-3576-AC98-E907-F9940048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34" y="666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MES is NOT MRP/ERP</a:t>
            </a:r>
          </a:p>
        </p:txBody>
      </p:sp>
    </p:spTree>
    <p:extLst>
      <p:ext uri="{BB962C8B-B14F-4D97-AF65-F5344CB8AC3E}">
        <p14:creationId xmlns:p14="http://schemas.microsoft.com/office/powerpoint/2010/main" val="17755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altLang="en-US" sz="5400" b="1" dirty="0"/>
              <a:t>Key Features &amp; Benefits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D4244A-7F10-4C7C-979D-87C6C4796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02D55-53CD-46B3-8E82-6358EE10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328" y="6349471"/>
            <a:ext cx="389313" cy="365125"/>
          </a:xfrm>
        </p:spPr>
        <p:txBody>
          <a:bodyPr/>
          <a:lstStyle/>
          <a:p>
            <a:fld id="{538B0FA1-E5B1-4F74-8FA5-B0EEC61A161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58669-7BBF-4BB0-9F2F-7DB4CB1D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19" y="1443851"/>
            <a:ext cx="3604701" cy="468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64B34-9AAF-F9DC-ECE8-5359B56AD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89" y="1547601"/>
            <a:ext cx="3768284" cy="4801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DF268-76D3-9792-5EF8-325B70CBB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080" y="1421528"/>
            <a:ext cx="3604701" cy="46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altLang="en-US" sz="5400" b="1" dirty="0"/>
              <a:t>Key Features &amp; Benefits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D4244A-7F10-4C7C-979D-87C6C4796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02D55-53CD-46B3-8E82-6358EE10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328" y="6349471"/>
            <a:ext cx="389313" cy="365125"/>
          </a:xfrm>
        </p:spPr>
        <p:txBody>
          <a:bodyPr/>
          <a:lstStyle/>
          <a:p>
            <a:fld id="{538B0FA1-E5B1-4F74-8FA5-B0EEC61A161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7E794-41EC-F8B1-2FF9-D3812B79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19" y="1534076"/>
            <a:ext cx="3513915" cy="4491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43829-1E90-928B-70CE-8FAB23CF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528" y="1491146"/>
            <a:ext cx="3297185" cy="453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C745B-FB46-6A02-EBE9-6E077D752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59" y="1491146"/>
            <a:ext cx="3256979" cy="44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D62B-9762-3E09-BD0F-01E954F0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Curated, Context-Rich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A5D7-3206-5BD0-A183-B58F4003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Large Data Set for Performance Mapping: Curated, sensor data used to select the ideal performance map</a:t>
            </a:r>
          </a:p>
          <a:p>
            <a:pPr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Real-Time Data: Continuous data flow from sensors supports instant adjustments to maintain efficiency.</a:t>
            </a:r>
          </a:p>
          <a:p>
            <a:pPr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Single Source of Truth: “check engine” light if discrepancy occurs, reason code generated</a:t>
            </a:r>
          </a:p>
          <a:p>
            <a:pPr marL="0" indent="0">
              <a:buNone/>
              <a:defRPr sz="2400"/>
            </a:pPr>
            <a:endParaRPr lang="en-US" dirty="0"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dirty="0">
                <a:cs typeface="Arial" panose="020B0604020202020204" pitchFamily="34" charset="0"/>
              </a:rPr>
              <a:t>Predictive Modeling: The closed-loop nature of data collection supports predictive insights; System learns and improves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86F67-7305-3D66-6F6A-C9FFFE9A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2BC8-E34A-D954-4193-85D181222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7C97-D2EC-FF4F-152B-D5A82DB2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0" y="133466"/>
            <a:ext cx="11202298" cy="409573"/>
          </a:xfrm>
        </p:spPr>
        <p:txBody>
          <a:bodyPr>
            <a:normAutofit fontScale="90000"/>
          </a:bodyPr>
          <a:lstStyle/>
          <a:p>
            <a:r>
              <a:rPr lang="en-US" dirty="0"/>
              <a:t>End to end manufacturing process control capability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664641-601B-91E9-5603-534CB0F4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0FA1-E5B1-4F74-8FA5-B0EEC61A1615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25A29-075F-DE07-AA12-2971071AD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Proprietary and 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A2F0A-F552-6029-9711-C4EC8B1E76B8}"/>
              </a:ext>
            </a:extLst>
          </p:cNvPr>
          <p:cNvGrpSpPr/>
          <p:nvPr/>
        </p:nvGrpSpPr>
        <p:grpSpPr>
          <a:xfrm>
            <a:off x="329529" y="668215"/>
            <a:ext cx="11532942" cy="5771809"/>
            <a:chOff x="109728" y="351396"/>
            <a:chExt cx="11978419" cy="60923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545875-A571-4A12-BE84-6909F398CC1B}"/>
                </a:ext>
              </a:extLst>
            </p:cNvPr>
            <p:cNvSpPr/>
            <p:nvPr/>
          </p:nvSpPr>
          <p:spPr>
            <a:xfrm>
              <a:off x="10610119" y="351649"/>
              <a:ext cx="1375954" cy="60384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FFA50-9777-A2CF-075D-C113B6ECDB08}"/>
                </a:ext>
              </a:extLst>
            </p:cNvPr>
            <p:cNvSpPr/>
            <p:nvPr/>
          </p:nvSpPr>
          <p:spPr>
            <a:xfrm>
              <a:off x="1556433" y="351396"/>
              <a:ext cx="8997350" cy="60384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06BFB-91D1-8487-B98D-30A9E92E57B2}"/>
                </a:ext>
              </a:extLst>
            </p:cNvPr>
            <p:cNvSpPr/>
            <p:nvPr/>
          </p:nvSpPr>
          <p:spPr>
            <a:xfrm>
              <a:off x="109728" y="351650"/>
              <a:ext cx="1375954" cy="60384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D6469C-563A-BCE2-238E-FF44CACC4079}"/>
                </a:ext>
              </a:extLst>
            </p:cNvPr>
            <p:cNvSpPr/>
            <p:nvPr/>
          </p:nvSpPr>
          <p:spPr>
            <a:xfrm>
              <a:off x="121509" y="741871"/>
              <a:ext cx="11849902" cy="118181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69F823-A424-6216-5D99-BC390C3AD0CB}"/>
                </a:ext>
              </a:extLst>
            </p:cNvPr>
            <p:cNvSpPr/>
            <p:nvPr/>
          </p:nvSpPr>
          <p:spPr>
            <a:xfrm>
              <a:off x="128245" y="1926290"/>
              <a:ext cx="11843166" cy="15790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CA1C8-539E-6D97-FF54-25AE8A48B9D4}"/>
                </a:ext>
              </a:extLst>
            </p:cNvPr>
            <p:cNvSpPr/>
            <p:nvPr/>
          </p:nvSpPr>
          <p:spPr>
            <a:xfrm>
              <a:off x="121509" y="3505788"/>
              <a:ext cx="11849902" cy="289501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7D457B-E540-9143-6438-7B8C9773D0E3}"/>
                </a:ext>
              </a:extLst>
            </p:cNvPr>
            <p:cNvSpPr txBox="1"/>
            <p:nvPr/>
          </p:nvSpPr>
          <p:spPr>
            <a:xfrm>
              <a:off x="116957" y="428980"/>
              <a:ext cx="13805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Suppliers &amp; Partners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E6DC3-8402-2462-F920-615F55D0A042}"/>
                </a:ext>
              </a:extLst>
            </p:cNvPr>
            <p:cNvSpPr txBox="1"/>
            <p:nvPr/>
          </p:nvSpPr>
          <p:spPr>
            <a:xfrm>
              <a:off x="4753015" y="439313"/>
              <a:ext cx="16225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Manufacturing Company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B9D9D-F32F-2CF3-346F-65A0CF760FAD}"/>
                </a:ext>
              </a:extLst>
            </p:cNvPr>
            <p:cNvSpPr txBox="1"/>
            <p:nvPr/>
          </p:nvSpPr>
          <p:spPr>
            <a:xfrm>
              <a:off x="10819743" y="439312"/>
              <a:ext cx="8338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Customers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776B2-2209-21F5-4CA1-365B572E37BA}"/>
                </a:ext>
              </a:extLst>
            </p:cNvPr>
            <p:cNvSpPr txBox="1"/>
            <p:nvPr/>
          </p:nvSpPr>
          <p:spPr>
            <a:xfrm>
              <a:off x="128245" y="1923690"/>
              <a:ext cx="1247457" cy="2462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Data Management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623475-7C86-652C-95C2-724934259201}"/>
                </a:ext>
              </a:extLst>
            </p:cNvPr>
            <p:cNvSpPr txBox="1"/>
            <p:nvPr/>
          </p:nvSpPr>
          <p:spPr>
            <a:xfrm>
              <a:off x="128245" y="738995"/>
              <a:ext cx="856325" cy="2462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Use of Data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C6F5D-4B64-2C25-6F94-5C1693C7283C}"/>
                </a:ext>
              </a:extLst>
            </p:cNvPr>
            <p:cNvSpPr txBox="1"/>
            <p:nvPr/>
          </p:nvSpPr>
          <p:spPr>
            <a:xfrm>
              <a:off x="119604" y="3513952"/>
              <a:ext cx="1140491" cy="2462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Data Collection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9402716-7CDE-555E-71F7-4127FD874B7A}"/>
                </a:ext>
              </a:extLst>
            </p:cNvPr>
            <p:cNvSpPr/>
            <p:nvPr/>
          </p:nvSpPr>
          <p:spPr>
            <a:xfrm>
              <a:off x="308178" y="1000056"/>
              <a:ext cx="11642843" cy="364682"/>
            </a:xfrm>
            <a:prstGeom prst="rightArrow">
              <a:avLst>
                <a:gd name="adj1" fmla="val 50000"/>
                <a:gd name="adj2" fmla="val 69416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FE02E95-04E0-7DE5-3634-86D53BFDCBE1}"/>
                </a:ext>
              </a:extLst>
            </p:cNvPr>
            <p:cNvSpPr/>
            <p:nvPr/>
          </p:nvSpPr>
          <p:spPr>
            <a:xfrm rot="10800000">
              <a:off x="172890" y="1420531"/>
              <a:ext cx="11632006" cy="364682"/>
            </a:xfrm>
            <a:prstGeom prst="rightArrow">
              <a:avLst>
                <a:gd name="adj1" fmla="val 50000"/>
                <a:gd name="adj2" fmla="val 108594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99C63B66-0533-C98C-9B73-C92FA2E87E43}"/>
                </a:ext>
              </a:extLst>
            </p:cNvPr>
            <p:cNvSpPr/>
            <p:nvPr/>
          </p:nvSpPr>
          <p:spPr>
            <a:xfrm rot="5400000">
              <a:off x="5894377" y="235268"/>
              <a:ext cx="285197" cy="11662098"/>
            </a:xfrm>
            <a:prstGeom prst="rightBrace">
              <a:avLst>
                <a:gd name="adj1" fmla="val 8333"/>
                <a:gd name="adj2" fmla="val 5095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61A149-0C97-5417-5602-3D55B2F23020}"/>
                </a:ext>
              </a:extLst>
            </p:cNvPr>
            <p:cNvSpPr txBox="1"/>
            <p:nvPr/>
          </p:nvSpPr>
          <p:spPr>
            <a:xfrm>
              <a:off x="4798401" y="6166785"/>
              <a:ext cx="259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100% product lifecycle traceability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48ED3F-92BF-EA78-5F91-FB85ADAE1A01}"/>
                </a:ext>
              </a:extLst>
            </p:cNvPr>
            <p:cNvSpPr txBox="1"/>
            <p:nvPr/>
          </p:nvSpPr>
          <p:spPr>
            <a:xfrm>
              <a:off x="3175058" y="5833096"/>
              <a:ext cx="56220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traceability of  material, items &amp; sub-items, process events, operators, environment, machines, tools, fixtures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365DFA-554F-DAFF-8457-3E15AC3DF55D}"/>
                </a:ext>
              </a:extLst>
            </p:cNvPr>
            <p:cNvGrpSpPr/>
            <p:nvPr/>
          </p:nvGrpSpPr>
          <p:grpSpPr>
            <a:xfrm>
              <a:off x="191085" y="3817364"/>
              <a:ext cx="1213238" cy="2163382"/>
              <a:chOff x="191085" y="3817364"/>
              <a:chExt cx="1213238" cy="216338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305E0D53-6AE1-504F-39FB-CE5AA3DF4F0A}"/>
                  </a:ext>
                </a:extLst>
              </p:cNvPr>
              <p:cNvGrpSpPr/>
              <p:nvPr/>
            </p:nvGrpSpPr>
            <p:grpSpPr>
              <a:xfrm>
                <a:off x="191085" y="3817364"/>
                <a:ext cx="1213238" cy="2163382"/>
                <a:chOff x="191085" y="3817364"/>
                <a:chExt cx="1213238" cy="2163382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D2983B7A-DD76-A2E7-5FB4-DA0D0D8D08E1}"/>
                    </a:ext>
                  </a:extLst>
                </p:cNvPr>
                <p:cNvSpPr/>
                <p:nvPr/>
              </p:nvSpPr>
              <p:spPr>
                <a:xfrm>
                  <a:off x="191085" y="3817364"/>
                  <a:ext cx="1213238" cy="2021239"/>
                </a:xfrm>
                <a:prstGeom prst="roundRect">
                  <a:avLst>
                    <a:gd name="adj" fmla="val 4106"/>
                  </a:avLst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92D5066B-28D4-478B-F968-39CE236087A8}"/>
                    </a:ext>
                  </a:extLst>
                </p:cNvPr>
                <p:cNvSpPr/>
                <p:nvPr/>
              </p:nvSpPr>
              <p:spPr>
                <a:xfrm>
                  <a:off x="272282" y="5472915"/>
                  <a:ext cx="1032643" cy="50783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1B6AFC2-2302-C1B2-588E-EB87D4CC70A9}"/>
                  </a:ext>
                </a:extLst>
              </p:cNvPr>
              <p:cNvSpPr/>
              <p:nvPr/>
            </p:nvSpPr>
            <p:spPr>
              <a:xfrm>
                <a:off x="220589" y="3856665"/>
                <a:ext cx="1155113" cy="1580941"/>
              </a:xfrm>
              <a:prstGeom prst="roundRect">
                <a:avLst>
                  <a:gd name="adj" fmla="val 1573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DF6DB3-6FC9-5B9A-0AB6-28F39CCDDDBB}"/>
                </a:ext>
              </a:extLst>
            </p:cNvPr>
            <p:cNvGrpSpPr/>
            <p:nvPr/>
          </p:nvGrpSpPr>
          <p:grpSpPr>
            <a:xfrm>
              <a:off x="10691056" y="3809386"/>
              <a:ext cx="1213238" cy="2163382"/>
              <a:chOff x="191085" y="3817364"/>
              <a:chExt cx="1213238" cy="2163382"/>
            </a:xfrm>
          </p:grpSpPr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69837B34-B081-AD76-B64C-62EF329494C7}"/>
                  </a:ext>
                </a:extLst>
              </p:cNvPr>
              <p:cNvSpPr/>
              <p:nvPr/>
            </p:nvSpPr>
            <p:spPr>
              <a:xfrm>
                <a:off x="191085" y="3817364"/>
                <a:ext cx="1213238" cy="2021239"/>
              </a:xfrm>
              <a:prstGeom prst="roundRect">
                <a:avLst>
                  <a:gd name="adj" fmla="val 4106"/>
                </a:avLst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09D9BF0-61AF-B383-4DA8-C8882572B577}"/>
                  </a:ext>
                </a:extLst>
              </p:cNvPr>
              <p:cNvSpPr/>
              <p:nvPr/>
            </p:nvSpPr>
            <p:spPr>
              <a:xfrm>
                <a:off x="272282" y="5472915"/>
                <a:ext cx="1032643" cy="5078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0EDA7B3-D901-78A8-DB92-AE1ADDBA7F40}"/>
                </a:ext>
              </a:extLst>
            </p:cNvPr>
            <p:cNvSpPr/>
            <p:nvPr/>
          </p:nvSpPr>
          <p:spPr>
            <a:xfrm>
              <a:off x="10720560" y="3848687"/>
              <a:ext cx="1155113" cy="1567950"/>
            </a:xfrm>
            <a:prstGeom prst="roundRect">
              <a:avLst>
                <a:gd name="adj" fmla="val 1573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E44852-186C-2CF3-59AE-FADD89C0F094}"/>
                </a:ext>
              </a:extLst>
            </p:cNvPr>
            <p:cNvSpPr txBox="1"/>
            <p:nvPr/>
          </p:nvSpPr>
          <p:spPr>
            <a:xfrm>
              <a:off x="142325" y="5419237"/>
              <a:ext cx="13107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traceability of raw material &amp; </a:t>
              </a:r>
            </a:p>
            <a:p>
              <a:pPr algn="ctr"/>
              <a:r>
                <a:rPr lang="en-US" sz="900" dirty="0"/>
                <a:t>components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CA6079-1589-F552-2101-A635EF2F0DA9}"/>
                </a:ext>
              </a:extLst>
            </p:cNvPr>
            <p:cNvSpPr txBox="1"/>
            <p:nvPr/>
          </p:nvSpPr>
          <p:spPr>
            <a:xfrm>
              <a:off x="10644346" y="5416637"/>
              <a:ext cx="12942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t</a:t>
              </a:r>
              <a:r>
                <a:rPr lang="en-US" sz="900" dirty="0">
                  <a:solidFill>
                    <a:schemeClr val="tx1"/>
                  </a:solidFill>
                </a:rPr>
                <a:t>raceability of material and process history of fielded population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434613-52DA-D34A-C0FA-338E2F9B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805" y="4650823"/>
              <a:ext cx="228673" cy="23491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C7C0CC3-DB28-028A-F8CC-D3A4375C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125" y="5192575"/>
              <a:ext cx="238425" cy="224062"/>
            </a:xfrm>
            <a:prstGeom prst="rect">
              <a:avLst/>
            </a:prstGeom>
          </p:spPr>
        </p:pic>
        <p:pic>
          <p:nvPicPr>
            <p:cNvPr id="30" name="Graphic 29" descr="Gears with solid fill">
              <a:extLst>
                <a:ext uri="{FF2B5EF4-FFF2-40B4-BE49-F238E27FC236}">
                  <a16:creationId xmlns:a16="http://schemas.microsoft.com/office/drawing/2014/main" id="{B913EDD5-7179-FA8D-432C-E9C5C74D4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837" y="4675528"/>
              <a:ext cx="473697" cy="473697"/>
            </a:xfrm>
            <a:prstGeom prst="rect">
              <a:avLst/>
            </a:prstGeom>
          </p:spPr>
        </p:pic>
        <p:pic>
          <p:nvPicPr>
            <p:cNvPr id="31" name="Graphic 30" descr="Single gear with solid fill">
              <a:extLst>
                <a:ext uri="{FF2B5EF4-FFF2-40B4-BE49-F238E27FC236}">
                  <a16:creationId xmlns:a16="http://schemas.microsoft.com/office/drawing/2014/main" id="{2976D7F9-2290-87FC-230B-51EA3518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00" y="4874118"/>
              <a:ext cx="586775" cy="586775"/>
            </a:xfrm>
            <a:prstGeom prst="rect">
              <a:avLst/>
            </a:prstGeom>
          </p:spPr>
        </p:pic>
        <p:pic>
          <p:nvPicPr>
            <p:cNvPr id="32" name="Graphic 31" descr="Inventory with solid fill">
              <a:extLst>
                <a:ext uri="{FF2B5EF4-FFF2-40B4-BE49-F238E27FC236}">
                  <a16:creationId xmlns:a16="http://schemas.microsoft.com/office/drawing/2014/main" id="{0F623523-72E9-7ED4-3705-1F7D8099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9994" y="4630413"/>
              <a:ext cx="366750" cy="366750"/>
            </a:xfrm>
            <a:prstGeom prst="rect">
              <a:avLst/>
            </a:prstGeom>
          </p:spPr>
        </p:pic>
        <p:pic>
          <p:nvPicPr>
            <p:cNvPr id="33" name="Graphic 32" descr="Barcode with solid fill">
              <a:extLst>
                <a:ext uri="{FF2B5EF4-FFF2-40B4-BE49-F238E27FC236}">
                  <a16:creationId xmlns:a16="http://schemas.microsoft.com/office/drawing/2014/main" id="{0EB2FB78-2B8A-EB52-F876-25D759F6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4140" y="4936238"/>
              <a:ext cx="191910" cy="19191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4AD7F9-A011-D892-FB7C-6475CECA73DD}"/>
                </a:ext>
              </a:extLst>
            </p:cNvPr>
            <p:cNvGrpSpPr/>
            <p:nvPr/>
          </p:nvGrpSpPr>
          <p:grpSpPr>
            <a:xfrm>
              <a:off x="557528" y="3895636"/>
              <a:ext cx="788390" cy="366750"/>
              <a:chOff x="557528" y="3895636"/>
              <a:chExt cx="788390" cy="366750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E818B56A-F3C5-E47C-3BEE-5638F1550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0783109" flipH="1">
                <a:off x="557528" y="3907561"/>
                <a:ext cx="410458" cy="349595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0CE2DCC7-986B-CF0B-9002-55DCC8B6F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168" y="3895636"/>
                <a:ext cx="366750" cy="366750"/>
              </a:xfrm>
              <a:prstGeom prst="rect">
                <a:avLst/>
              </a:prstGeom>
            </p:spPr>
          </p:pic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A18089-264C-D917-C0ED-44CFA547C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4925" y="3027369"/>
              <a:ext cx="0" cy="9268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18645286-C5C8-8C29-147C-E193A50A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3071" y="2575294"/>
              <a:ext cx="941582" cy="49104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F03D75-5D06-A446-DD1A-FE9D5AB06FAF}"/>
                </a:ext>
              </a:extLst>
            </p:cNvPr>
            <p:cNvSpPr txBox="1"/>
            <p:nvPr/>
          </p:nvSpPr>
          <p:spPr>
            <a:xfrm>
              <a:off x="183842" y="2519538"/>
              <a:ext cx="7661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supplier production records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501048F-191E-9216-7AD5-8C9305252600}"/>
                </a:ext>
              </a:extLst>
            </p:cNvPr>
            <p:cNvSpPr/>
            <p:nvPr/>
          </p:nvSpPr>
          <p:spPr>
            <a:xfrm>
              <a:off x="1787241" y="1970907"/>
              <a:ext cx="8442551" cy="3350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1">
              <a:extLst>
                <a:ext uri="{FF2B5EF4-FFF2-40B4-BE49-F238E27FC236}">
                  <a16:creationId xmlns:a16="http://schemas.microsoft.com/office/drawing/2014/main" id="{055C6D65-18BC-F459-D810-166AD952C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341" y="1995987"/>
              <a:ext cx="1108058" cy="292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DE622C-686E-4087-FDF9-EDF35EE37CDE}"/>
                </a:ext>
              </a:extLst>
            </p:cNvPr>
            <p:cNvSpPr txBox="1"/>
            <p:nvPr/>
          </p:nvSpPr>
          <p:spPr>
            <a:xfrm>
              <a:off x="4443835" y="2003569"/>
              <a:ext cx="30492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Lifecycle Process Control and Reporting Platform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3DEA046-DD8E-669B-B354-FACBF6618A23}"/>
                </a:ext>
              </a:extLst>
            </p:cNvPr>
            <p:cNvGrpSpPr/>
            <p:nvPr/>
          </p:nvGrpSpPr>
          <p:grpSpPr>
            <a:xfrm>
              <a:off x="1764808" y="2519538"/>
              <a:ext cx="8442551" cy="889562"/>
              <a:chOff x="1787241" y="2469893"/>
              <a:chExt cx="8442551" cy="889562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0380AA25-6F52-DF47-8266-9882B8142A2C}"/>
                  </a:ext>
                </a:extLst>
              </p:cNvPr>
              <p:cNvGrpSpPr/>
              <p:nvPr/>
            </p:nvGrpSpPr>
            <p:grpSpPr>
              <a:xfrm>
                <a:off x="1787241" y="2471806"/>
                <a:ext cx="1388956" cy="887649"/>
                <a:chOff x="1650998" y="2482091"/>
                <a:chExt cx="1388956" cy="887649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8D7ADEA5-DFFC-CEB4-F486-12E05D794033}"/>
                    </a:ext>
                  </a:extLst>
                </p:cNvPr>
                <p:cNvSpPr/>
                <p:nvPr/>
              </p:nvSpPr>
              <p:spPr>
                <a:xfrm>
                  <a:off x="1662973" y="2490537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operators</a:t>
                  </a:r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408EAABA-2D89-1043-BBB3-0667E3466631}"/>
                    </a:ext>
                  </a:extLst>
                </p:cNvPr>
                <p:cNvSpPr/>
                <p:nvPr/>
              </p:nvSpPr>
              <p:spPr>
                <a:xfrm>
                  <a:off x="1650998" y="2949572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machines</a:t>
                  </a:r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C6786026-2E0A-7F31-D102-98B33BBCB604}"/>
                    </a:ext>
                  </a:extLst>
                </p:cNvPr>
                <p:cNvSpPr/>
                <p:nvPr/>
              </p:nvSpPr>
              <p:spPr>
                <a:xfrm>
                  <a:off x="2407044" y="2482091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batch no</a:t>
                  </a:r>
                </a:p>
              </p:txBody>
            </p:sp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D566D5C1-4EB0-C874-2937-F34EC0846654}"/>
                    </a:ext>
                  </a:extLst>
                </p:cNvPr>
                <p:cNvSpPr/>
                <p:nvPr/>
              </p:nvSpPr>
              <p:spPr>
                <a:xfrm>
                  <a:off x="2402959" y="2951362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serial no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B5A5B80A-AC99-1611-FEEF-8689FFFED5B2}"/>
                  </a:ext>
                </a:extLst>
              </p:cNvPr>
              <p:cNvGrpSpPr/>
              <p:nvPr/>
            </p:nvGrpSpPr>
            <p:grpSpPr>
              <a:xfrm>
                <a:off x="3280699" y="2471806"/>
                <a:ext cx="1379228" cy="877869"/>
                <a:chOff x="1660935" y="2490497"/>
                <a:chExt cx="1379228" cy="877869"/>
              </a:xfrm>
            </p:grpSpPr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41113A88-77AF-FF3C-42E9-A1027DE1C5D5}"/>
                    </a:ext>
                  </a:extLst>
                </p:cNvPr>
                <p:cNvSpPr/>
                <p:nvPr/>
              </p:nvSpPr>
              <p:spPr>
                <a:xfrm>
                  <a:off x="1662973" y="2498943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40000" lnSpcReduction="20000"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process </a:t>
                  </a: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map</a:t>
                  </a:r>
                </a:p>
              </p:txBody>
            </p:sp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6F50DC8D-663C-A843-3649-93AA3F78AB92}"/>
                    </a:ext>
                  </a:extLst>
                </p:cNvPr>
                <p:cNvSpPr/>
                <p:nvPr/>
              </p:nvSpPr>
              <p:spPr>
                <a:xfrm>
                  <a:off x="1660935" y="2949988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sensors</a:t>
                  </a:r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9BF5FCEF-557D-B909-4301-EBF9738C4275}"/>
                    </a:ext>
                  </a:extLst>
                </p:cNvPr>
                <p:cNvSpPr/>
                <p:nvPr/>
              </p:nvSpPr>
              <p:spPr>
                <a:xfrm>
                  <a:off x="2407253" y="2490497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40000" lnSpcReduction="20000"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process results</a:t>
                  </a:r>
                </a:p>
              </p:txBody>
            </p:sp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6FE257CC-A523-CCFC-A3D6-91184055DF19}"/>
                    </a:ext>
                  </a:extLst>
                </p:cNvPr>
                <p:cNvSpPr/>
                <p:nvPr/>
              </p:nvSpPr>
              <p:spPr>
                <a:xfrm>
                  <a:off x="2402432" y="2949056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32500" lnSpcReduction="20000"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event duration</a:t>
                  </a:r>
                </a:p>
              </p:txBody>
            </p:sp>
          </p:grp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2A4B428E-5737-607B-9F88-0F54E118E8E6}"/>
                  </a:ext>
                </a:extLst>
              </p:cNvPr>
              <p:cNvSpPr/>
              <p:nvPr/>
            </p:nvSpPr>
            <p:spPr>
              <a:xfrm>
                <a:off x="5634480" y="2482090"/>
                <a:ext cx="1035107" cy="4183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85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MRP/ERP</a:t>
                </a:r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E5043210-23D1-8792-A9AC-D339ACA1E710}"/>
                  </a:ext>
                </a:extLst>
              </p:cNvPr>
              <p:cNvSpPr/>
              <p:nvPr/>
            </p:nvSpPr>
            <p:spPr>
              <a:xfrm>
                <a:off x="5626739" y="2939287"/>
                <a:ext cx="1035107" cy="4183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85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PLM/PDM</a:t>
                </a:r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29EFABFD-885A-B545-8C69-786DE8568068}"/>
                  </a:ext>
                </a:extLst>
              </p:cNvPr>
              <p:cNvSpPr/>
              <p:nvPr/>
            </p:nvSpPr>
            <p:spPr>
              <a:xfrm>
                <a:off x="6773026" y="2482090"/>
                <a:ext cx="1035107" cy="4183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7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QA Software</a:t>
                </a:r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24FDA8D-48BF-FBE7-D292-FF792B41E029}"/>
                  </a:ext>
                </a:extLst>
              </p:cNvPr>
              <p:cNvSpPr/>
              <p:nvPr/>
            </p:nvSpPr>
            <p:spPr>
              <a:xfrm>
                <a:off x="6773025" y="2939287"/>
                <a:ext cx="1035107" cy="4183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775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Dashboards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39AA9BF-F4DC-1B44-8399-5CDC76543191}"/>
                  </a:ext>
                </a:extLst>
              </p:cNvPr>
              <p:cNvGrpSpPr/>
              <p:nvPr/>
            </p:nvGrpSpPr>
            <p:grpSpPr>
              <a:xfrm>
                <a:off x="8155304" y="2471806"/>
                <a:ext cx="2074488" cy="887649"/>
                <a:chOff x="2402959" y="2482091"/>
                <a:chExt cx="2074488" cy="887649"/>
              </a:xfrm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03D707DB-EA44-51B9-AA89-C028F2436CA4}"/>
                    </a:ext>
                  </a:extLst>
                </p:cNvPr>
                <p:cNvSpPr/>
                <p:nvPr/>
              </p:nvSpPr>
              <p:spPr>
                <a:xfrm>
                  <a:off x="3844537" y="2482091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92500"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process yields</a:t>
                  </a:r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AAAD8616-AD13-5786-D4CE-867E7DCA7BBD}"/>
                    </a:ext>
                  </a:extLst>
                </p:cNvPr>
                <p:cNvSpPr/>
                <p:nvPr/>
              </p:nvSpPr>
              <p:spPr>
                <a:xfrm>
                  <a:off x="3844537" y="2929834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92500"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process throughput</a:t>
                  </a: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34CDF77-601B-E2E1-1792-09EF61951389}"/>
                    </a:ext>
                  </a:extLst>
                </p:cNvPr>
                <p:cNvSpPr/>
                <p:nvPr/>
              </p:nvSpPr>
              <p:spPr>
                <a:xfrm>
                  <a:off x="2407044" y="2482091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CPK data</a:t>
                  </a:r>
                </a:p>
              </p:txBody>
            </p:sp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D6718DB6-ED18-23E3-2C31-781C0BA55C94}"/>
                    </a:ext>
                  </a:extLst>
                </p:cNvPr>
                <p:cNvSpPr/>
                <p:nvPr/>
              </p:nvSpPr>
              <p:spPr>
                <a:xfrm>
                  <a:off x="2402959" y="2951362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WIP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26AE0B-BBFC-3967-6427-59E364AC602E}"/>
                  </a:ext>
                </a:extLst>
              </p:cNvPr>
              <p:cNvGrpSpPr/>
              <p:nvPr/>
            </p:nvGrpSpPr>
            <p:grpSpPr>
              <a:xfrm>
                <a:off x="4771297" y="2469893"/>
                <a:ext cx="4760452" cy="879782"/>
                <a:chOff x="-2464569" y="2488584"/>
                <a:chExt cx="4760452" cy="879782"/>
              </a:xfrm>
            </p:grpSpPr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C6A65BE6-7F9D-9857-8466-2F62DF8B641E}"/>
                    </a:ext>
                  </a:extLst>
                </p:cNvPr>
                <p:cNvSpPr/>
                <p:nvPr/>
              </p:nvSpPr>
              <p:spPr>
                <a:xfrm>
                  <a:off x="1662973" y="2498943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40000" lnSpcReduction="20000"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machine utilization</a:t>
                  </a:r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06753ECD-39A1-B73E-437B-DB3F56ABB6EB}"/>
                    </a:ext>
                  </a:extLst>
                </p:cNvPr>
                <p:cNvSpPr/>
                <p:nvPr/>
              </p:nvSpPr>
              <p:spPr>
                <a:xfrm>
                  <a:off x="1660935" y="2949988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92500"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custom reports</a:t>
                  </a:r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40819FF1-D463-0856-04F7-3DF436D2FC51}"/>
                    </a:ext>
                  </a:extLst>
                </p:cNvPr>
                <p:cNvSpPr/>
                <p:nvPr/>
              </p:nvSpPr>
              <p:spPr>
                <a:xfrm>
                  <a:off x="-2464569" y="2488584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40000" lnSpcReduction="20000"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work</a:t>
                  </a: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instructions</a:t>
                  </a:r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7B66534B-7558-0C8E-8463-A4DF68A4C233}"/>
                    </a:ext>
                  </a:extLst>
                </p:cNvPr>
                <p:cNvSpPr/>
                <p:nvPr/>
              </p:nvSpPr>
              <p:spPr>
                <a:xfrm>
                  <a:off x="-2464569" y="2947237"/>
                  <a:ext cx="632910" cy="4183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45720" rIns="0" bIns="45720" rtlCol="0" anchor="ctr">
                  <a:normAutofit fontScale="40000" lnSpcReduction="20000"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tools &amp;</a:t>
                  </a: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fixtures</a:t>
                  </a:r>
                </a:p>
              </p:txBody>
            </p:sp>
          </p:grp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2A9C48E-A17B-4D53-9D8D-668F2B3A9C2A}"/>
                </a:ext>
              </a:extLst>
            </p:cNvPr>
            <p:cNvSpPr/>
            <p:nvPr/>
          </p:nvSpPr>
          <p:spPr>
            <a:xfrm>
              <a:off x="1692515" y="2441306"/>
              <a:ext cx="3800265" cy="10111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5C042B3-E746-EA2A-E0D8-BCA9C753E488}"/>
                </a:ext>
              </a:extLst>
            </p:cNvPr>
            <p:cNvSpPr/>
            <p:nvPr/>
          </p:nvSpPr>
          <p:spPr>
            <a:xfrm>
              <a:off x="8064244" y="2441306"/>
              <a:ext cx="2241806" cy="10111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5443055-1821-E75C-EACC-2B98AD0E28E8}"/>
                </a:ext>
              </a:extLst>
            </p:cNvPr>
            <p:cNvSpPr/>
            <p:nvPr/>
          </p:nvSpPr>
          <p:spPr>
            <a:xfrm>
              <a:off x="5568108" y="2432072"/>
              <a:ext cx="1107502" cy="10111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54083020-761E-23F9-DC47-E362F4DFBEE9}"/>
                </a:ext>
              </a:extLst>
            </p:cNvPr>
            <p:cNvSpPr/>
            <p:nvPr/>
          </p:nvSpPr>
          <p:spPr>
            <a:xfrm rot="10800000">
              <a:off x="5777994" y="2317616"/>
              <a:ext cx="295331" cy="116925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7F5426-D13E-EF64-B2FF-BBDB1E82C3DD}"/>
                </a:ext>
              </a:extLst>
            </p:cNvPr>
            <p:cNvGrpSpPr/>
            <p:nvPr/>
          </p:nvGrpSpPr>
          <p:grpSpPr>
            <a:xfrm>
              <a:off x="6720848" y="2304237"/>
              <a:ext cx="1107502" cy="1138975"/>
              <a:chOff x="7958209" y="2313471"/>
              <a:chExt cx="2528627" cy="1138975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E1AE44DE-4DCE-D09F-32C8-F40467756045}"/>
                  </a:ext>
                </a:extLst>
              </p:cNvPr>
              <p:cNvSpPr/>
              <p:nvPr/>
            </p:nvSpPr>
            <p:spPr>
              <a:xfrm>
                <a:off x="7958209" y="2441306"/>
                <a:ext cx="2528627" cy="1011140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14496ACF-BBB9-671C-9E43-199DA1B77B93}"/>
                  </a:ext>
                </a:extLst>
              </p:cNvPr>
              <p:cNvSpPr/>
              <p:nvPr/>
            </p:nvSpPr>
            <p:spPr>
              <a:xfrm rot="10800000">
                <a:off x="8853675" y="2313471"/>
                <a:ext cx="674294" cy="116925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48BCE1E-072B-BB8F-3426-3F1CD6B4B79F}"/>
                </a:ext>
              </a:extLst>
            </p:cNvPr>
            <p:cNvSpPr/>
            <p:nvPr/>
          </p:nvSpPr>
          <p:spPr>
            <a:xfrm>
              <a:off x="6149191" y="2306149"/>
              <a:ext cx="295331" cy="116925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CC606E1-EA97-5EC2-F90E-0AC98752C521}"/>
                </a:ext>
              </a:extLst>
            </p:cNvPr>
            <p:cNvSpPr/>
            <p:nvPr/>
          </p:nvSpPr>
          <p:spPr>
            <a:xfrm>
              <a:off x="3417070" y="2318409"/>
              <a:ext cx="295331" cy="116925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C2142B7-F58B-74F5-3E52-0922DF671422}"/>
                </a:ext>
              </a:extLst>
            </p:cNvPr>
            <p:cNvSpPr/>
            <p:nvPr/>
          </p:nvSpPr>
          <p:spPr>
            <a:xfrm rot="10800000">
              <a:off x="9037481" y="2311525"/>
              <a:ext cx="295331" cy="116925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 descr="Database with solid fill">
              <a:extLst>
                <a:ext uri="{FF2B5EF4-FFF2-40B4-BE49-F238E27FC236}">
                  <a16:creationId xmlns:a16="http://schemas.microsoft.com/office/drawing/2014/main" id="{A40567A3-7857-D40D-5C81-481EAD23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146565" y="2332589"/>
              <a:ext cx="941582" cy="491046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019BED-A8BE-E9F4-3F40-7D801775C6C9}"/>
                </a:ext>
              </a:extLst>
            </p:cNvPr>
            <p:cNvSpPr txBox="1"/>
            <p:nvPr/>
          </p:nvSpPr>
          <p:spPr>
            <a:xfrm>
              <a:off x="10541944" y="2572364"/>
              <a:ext cx="1125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Field performance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Maintenance records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RMA request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4F73297-0AED-52A4-97DF-93DA280C8CA8}"/>
                </a:ext>
              </a:extLst>
            </p:cNvPr>
            <p:cNvGrpSpPr/>
            <p:nvPr/>
          </p:nvGrpSpPr>
          <p:grpSpPr>
            <a:xfrm>
              <a:off x="10887075" y="3876594"/>
              <a:ext cx="788390" cy="366750"/>
              <a:chOff x="557528" y="3895636"/>
              <a:chExt cx="788390" cy="366750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FBABEAEF-3A14-A863-2EEA-81D082F3D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0783109" flipH="1">
                <a:off x="557528" y="3907561"/>
                <a:ext cx="410458" cy="34959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4B089CA7-EE63-F0C8-A1B8-1756BA56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168" y="3895636"/>
                <a:ext cx="366750" cy="366750"/>
              </a:xfrm>
              <a:prstGeom prst="rect">
                <a:avLst/>
              </a:prstGeom>
            </p:spPr>
          </p:pic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E9D56E1-6CC2-4567-D0CC-888EA7FF3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34472" y="2796864"/>
              <a:ext cx="0" cy="1138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435171B-59D0-446F-3140-A2C434AC99BE}"/>
                </a:ext>
              </a:extLst>
            </p:cNvPr>
            <p:cNvGrpSpPr/>
            <p:nvPr/>
          </p:nvGrpSpPr>
          <p:grpSpPr>
            <a:xfrm>
              <a:off x="10739570" y="4268112"/>
              <a:ext cx="1138290" cy="1138290"/>
              <a:chOff x="5025721" y="3859753"/>
              <a:chExt cx="1138290" cy="1138290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E63A7BD-C716-C6E7-3046-105F1A613E74}"/>
                  </a:ext>
                </a:extLst>
              </p:cNvPr>
              <p:cNvGrpSpPr/>
              <p:nvPr/>
            </p:nvGrpSpPr>
            <p:grpSpPr>
              <a:xfrm>
                <a:off x="5025721" y="3859753"/>
                <a:ext cx="1138290" cy="1138290"/>
                <a:chOff x="5025721" y="3859753"/>
                <a:chExt cx="1138290" cy="1138290"/>
              </a:xfrm>
            </p:grpSpPr>
            <p:pic>
              <p:nvPicPr>
                <p:cNvPr id="125" name="Graphic 124" descr="Car outline">
                  <a:extLst>
                    <a:ext uri="{FF2B5EF4-FFF2-40B4-BE49-F238E27FC236}">
                      <a16:creationId xmlns:a16="http://schemas.microsoft.com/office/drawing/2014/main" id="{DC4A6A43-A3AB-BBC0-D66A-77E8D93F8A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721" y="3859753"/>
                  <a:ext cx="1138290" cy="1138290"/>
                </a:xfrm>
                <a:prstGeom prst="rect">
                  <a:avLst/>
                </a:prstGeom>
              </p:spPr>
            </p:pic>
            <p:pic>
              <p:nvPicPr>
                <p:cNvPr id="126" name="Graphic 125" descr="Inventory with solid fill">
                  <a:extLst>
                    <a:ext uri="{FF2B5EF4-FFF2-40B4-BE49-F238E27FC236}">
                      <a16:creationId xmlns:a16="http://schemas.microsoft.com/office/drawing/2014/main" id="{53803665-5C17-38B5-1466-3945929C9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21867" y="4316850"/>
                  <a:ext cx="272824" cy="272824"/>
                </a:xfrm>
                <a:prstGeom prst="rect">
                  <a:avLst/>
                </a:prstGeom>
              </p:spPr>
            </p:pic>
            <p:pic>
              <p:nvPicPr>
                <p:cNvPr id="127" name="Graphic 126" descr="Gears with solid fill">
                  <a:extLst>
                    <a:ext uri="{FF2B5EF4-FFF2-40B4-BE49-F238E27FC236}">
                      <a16:creationId xmlns:a16="http://schemas.microsoft.com/office/drawing/2014/main" id="{D7FAAAEE-461A-AF12-30D2-AB6AFB158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4387" y="4378564"/>
                  <a:ext cx="313446" cy="313446"/>
                </a:xfrm>
                <a:prstGeom prst="rect">
                  <a:avLst/>
                </a:prstGeom>
              </p:spPr>
            </p:pic>
            <p:pic>
              <p:nvPicPr>
                <p:cNvPr id="128" name="Graphic 127" descr="Single gear with solid fill">
                  <a:extLst>
                    <a:ext uri="{FF2B5EF4-FFF2-40B4-BE49-F238E27FC236}">
                      <a16:creationId xmlns:a16="http://schemas.microsoft.com/office/drawing/2014/main" id="{4E8E99F0-5FF9-5DDE-B30D-43F903ECD4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4169" y="4289958"/>
                  <a:ext cx="586775" cy="586775"/>
                </a:xfrm>
                <a:prstGeom prst="rect">
                  <a:avLst/>
                </a:prstGeom>
              </p:spPr>
            </p:pic>
          </p:grp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A5B55C59-6F3D-06F2-0E1B-EDAB9860F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3427" y="4224034"/>
                <a:ext cx="129400" cy="121605"/>
              </a:xfrm>
              <a:prstGeom prst="rect">
                <a:avLst/>
              </a:prstGeom>
            </p:spPr>
          </p:pic>
        </p:grp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E9EBF12A-4A10-FA45-958E-6B6C57EC8A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7298" y="2207152"/>
              <a:ext cx="457295" cy="370960"/>
            </a:xfrm>
            <a:prstGeom prst="bentConnector3">
              <a:avLst>
                <a:gd name="adj1" fmla="val 209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4C0B2E80-26B3-D3AE-EA3C-EF5B5354557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271981" y="2186624"/>
              <a:ext cx="1327959" cy="153688"/>
            </a:xfrm>
            <a:prstGeom prst="bentConnector3">
              <a:avLst>
                <a:gd name="adj1" fmla="val -68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108A61C-B385-3392-EBCD-A7424AC958C6}"/>
                </a:ext>
              </a:extLst>
            </p:cNvPr>
            <p:cNvSpPr/>
            <p:nvPr/>
          </p:nvSpPr>
          <p:spPr>
            <a:xfrm>
              <a:off x="1606484" y="3539443"/>
              <a:ext cx="8862621" cy="2331231"/>
            </a:xfrm>
            <a:prstGeom prst="roundRect">
              <a:avLst>
                <a:gd name="adj" fmla="val 21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3B1A888-4CA9-05B1-E28F-864C39157F3C}"/>
                </a:ext>
              </a:extLst>
            </p:cNvPr>
            <p:cNvSpPr/>
            <p:nvPr/>
          </p:nvSpPr>
          <p:spPr>
            <a:xfrm>
              <a:off x="2325577" y="3556227"/>
              <a:ext cx="8104124" cy="2282376"/>
            </a:xfrm>
            <a:prstGeom prst="roundRect">
              <a:avLst>
                <a:gd name="adj" fmla="val 2106"/>
              </a:avLst>
            </a:prstGeom>
            <a:solidFill>
              <a:srgbClr val="EAEAEA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E08BF77-7ED5-9393-2D6E-248CEB19ECB6}"/>
                </a:ext>
              </a:extLst>
            </p:cNvPr>
            <p:cNvGrpSpPr/>
            <p:nvPr/>
          </p:nvGrpSpPr>
          <p:grpSpPr>
            <a:xfrm>
              <a:off x="2448900" y="5386516"/>
              <a:ext cx="7846398" cy="440262"/>
              <a:chOff x="1667606" y="5387983"/>
              <a:chExt cx="8726373" cy="373012"/>
            </a:xfrm>
          </p:grpSpPr>
          <p:sp>
            <p:nvSpPr>
              <p:cNvPr id="118" name="Arrow: Right 117">
                <a:extLst>
                  <a:ext uri="{FF2B5EF4-FFF2-40B4-BE49-F238E27FC236}">
                    <a16:creationId xmlns:a16="http://schemas.microsoft.com/office/drawing/2014/main" id="{DD7D45B0-0393-2F65-EA69-70796498303E}"/>
                  </a:ext>
                </a:extLst>
              </p:cNvPr>
              <p:cNvSpPr/>
              <p:nvPr/>
            </p:nvSpPr>
            <p:spPr>
              <a:xfrm>
                <a:off x="8923337" y="5391431"/>
                <a:ext cx="1470642" cy="359410"/>
              </a:xfrm>
              <a:prstGeom prst="rightArrow">
                <a:avLst>
                  <a:gd name="adj1" fmla="val 100000"/>
                  <a:gd name="adj2" fmla="val 526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Disposal</a:t>
                </a:r>
              </a:p>
            </p:txBody>
          </p:sp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97F0FCCC-7E29-1F0F-FDEE-2FC4F4029F30}"/>
                  </a:ext>
                </a:extLst>
              </p:cNvPr>
              <p:cNvSpPr/>
              <p:nvPr/>
            </p:nvSpPr>
            <p:spPr>
              <a:xfrm>
                <a:off x="7905973" y="5401585"/>
                <a:ext cx="1110895" cy="359410"/>
              </a:xfrm>
              <a:prstGeom prst="rightArrow">
                <a:avLst>
                  <a:gd name="adj1" fmla="val 100000"/>
                  <a:gd name="adj2" fmla="val 5265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RMA</a:t>
                </a:r>
              </a:p>
            </p:txBody>
          </p:sp>
          <p:sp>
            <p:nvSpPr>
              <p:cNvPr id="120" name="Arrow: Right 119">
                <a:extLst>
                  <a:ext uri="{FF2B5EF4-FFF2-40B4-BE49-F238E27FC236}">
                    <a16:creationId xmlns:a16="http://schemas.microsoft.com/office/drawing/2014/main" id="{EF49C0F1-066B-CFE9-553C-31E44922E6EB}"/>
                  </a:ext>
                </a:extLst>
              </p:cNvPr>
              <p:cNvSpPr/>
              <p:nvPr/>
            </p:nvSpPr>
            <p:spPr>
              <a:xfrm>
                <a:off x="3712401" y="5387983"/>
                <a:ext cx="4309977" cy="359410"/>
              </a:xfrm>
              <a:prstGeom prst="rightArrow">
                <a:avLst>
                  <a:gd name="adj1" fmla="val 100000"/>
                  <a:gd name="adj2" fmla="val 5265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Volume Production</a:t>
                </a:r>
              </a:p>
            </p:txBody>
          </p:sp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37307484-4CD8-EE1C-C9ED-75BD6DE13190}"/>
                  </a:ext>
                </a:extLst>
              </p:cNvPr>
              <p:cNvSpPr/>
              <p:nvPr/>
            </p:nvSpPr>
            <p:spPr>
              <a:xfrm>
                <a:off x="2693144" y="5392236"/>
                <a:ext cx="1110895" cy="359410"/>
              </a:xfrm>
              <a:prstGeom prst="rightArrow">
                <a:avLst>
                  <a:gd name="adj1" fmla="val 100000"/>
                  <a:gd name="adj2" fmla="val 5265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NPI</a:t>
                </a:r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2652C3F6-F6FB-B375-DF92-2FDFEEA5D1EF}"/>
                  </a:ext>
                </a:extLst>
              </p:cNvPr>
              <p:cNvSpPr/>
              <p:nvPr/>
            </p:nvSpPr>
            <p:spPr>
              <a:xfrm>
                <a:off x="1667606" y="5396489"/>
                <a:ext cx="1110895" cy="359410"/>
              </a:xfrm>
              <a:prstGeom prst="rightArrow">
                <a:avLst>
                  <a:gd name="adj1" fmla="val 100000"/>
                  <a:gd name="adj2" fmla="val 526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R&amp;D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66262E7-F099-8769-F55D-DC40B4A3DB5F}"/>
                </a:ext>
              </a:extLst>
            </p:cNvPr>
            <p:cNvGrpSpPr/>
            <p:nvPr/>
          </p:nvGrpSpPr>
          <p:grpSpPr>
            <a:xfrm>
              <a:off x="1681613" y="3869268"/>
              <a:ext cx="597057" cy="1595890"/>
              <a:chOff x="1697770" y="3686600"/>
              <a:chExt cx="597057" cy="1595890"/>
            </a:xfrm>
          </p:grpSpPr>
          <p:pic>
            <p:nvPicPr>
              <p:cNvPr id="112" name="Graphic 111" descr="Earth globe: Africa and Europe with solid fill">
                <a:extLst>
                  <a:ext uri="{FF2B5EF4-FFF2-40B4-BE49-F238E27FC236}">
                    <a16:creationId xmlns:a16="http://schemas.microsoft.com/office/drawing/2014/main" id="{85CFA656-5D43-EABC-44E9-EF0EF4485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22895" y="4324429"/>
                <a:ext cx="398872" cy="398872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32FA7EA-326F-84E6-2E6D-C150015EA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97770" y="3686600"/>
                <a:ext cx="433506" cy="445717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8466B45-E9E8-6ECA-BAC2-EACDBA1A8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97770" y="4906160"/>
                <a:ext cx="475617" cy="376330"/>
              </a:xfrm>
              <a:prstGeom prst="rect">
                <a:avLst/>
              </a:prstGeom>
            </p:spPr>
          </p:pic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622D1F3E-AF10-234A-BBC2-A1CB0B100A79}"/>
                  </a:ext>
                </a:extLst>
              </p:cNvPr>
              <p:cNvSpPr/>
              <p:nvPr/>
            </p:nvSpPr>
            <p:spPr>
              <a:xfrm>
                <a:off x="1844641" y="4161440"/>
                <a:ext cx="139764" cy="16823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4A669AB0-CC92-85E0-C5E6-86D17F6D5CDA}"/>
                  </a:ext>
                </a:extLst>
              </p:cNvPr>
              <p:cNvSpPr/>
              <p:nvPr/>
            </p:nvSpPr>
            <p:spPr>
              <a:xfrm rot="5400000">
                <a:off x="2140827" y="4439745"/>
                <a:ext cx="139764" cy="16823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8E3793AC-EBCA-BE8B-E9C2-C46E65089A8A}"/>
                  </a:ext>
                </a:extLst>
              </p:cNvPr>
              <p:cNvSpPr/>
              <p:nvPr/>
            </p:nvSpPr>
            <p:spPr>
              <a:xfrm rot="10800000">
                <a:off x="1844641" y="4729405"/>
                <a:ext cx="139764" cy="16823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1CCF41F-4C43-6637-B353-E11EAF6E08F5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35" y="2324345"/>
              <a:ext cx="0" cy="1362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212C2CA-252B-4287-3A14-A63BF6625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90506" y="2310805"/>
              <a:ext cx="5863" cy="13633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1E7C3FE-5747-1258-D507-F4829128AD92}"/>
                </a:ext>
              </a:extLst>
            </p:cNvPr>
            <p:cNvSpPr/>
            <p:nvPr/>
          </p:nvSpPr>
          <p:spPr>
            <a:xfrm>
              <a:off x="2472447" y="3713274"/>
              <a:ext cx="7757345" cy="3350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0CA941D-64D3-0369-82B8-D076F0BECC12}"/>
                </a:ext>
              </a:extLst>
            </p:cNvPr>
            <p:cNvGrpSpPr/>
            <p:nvPr/>
          </p:nvGrpSpPr>
          <p:grpSpPr>
            <a:xfrm>
              <a:off x="2500123" y="3736178"/>
              <a:ext cx="2073786" cy="288591"/>
              <a:chOff x="2500123" y="3736178"/>
              <a:chExt cx="2073786" cy="288591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6A059120-9068-7EB1-B9EA-A0816553CCA0}"/>
                  </a:ext>
                </a:extLst>
              </p:cNvPr>
              <p:cNvSpPr/>
              <p:nvPr/>
            </p:nvSpPr>
            <p:spPr>
              <a:xfrm>
                <a:off x="2500123" y="373617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State</a:t>
                </a:r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E198193-0C04-1F03-DB3D-4A9420617E3C}"/>
                  </a:ext>
                </a:extLst>
              </p:cNvPr>
              <p:cNvSpPr/>
              <p:nvPr/>
            </p:nvSpPr>
            <p:spPr>
              <a:xfrm>
                <a:off x="3204652" y="374631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Operator</a:t>
                </a:r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71F5757B-0624-EB93-FB4A-1F636146A123}"/>
                  </a:ext>
                </a:extLst>
              </p:cNvPr>
              <p:cNvSpPr/>
              <p:nvPr/>
            </p:nvSpPr>
            <p:spPr>
              <a:xfrm>
                <a:off x="3903791" y="373999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Instrument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07D8D2-39C6-B563-72A0-AD521A0D80E0}"/>
                </a:ext>
              </a:extLst>
            </p:cNvPr>
            <p:cNvGrpSpPr/>
            <p:nvPr/>
          </p:nvGrpSpPr>
          <p:grpSpPr>
            <a:xfrm>
              <a:off x="4600019" y="3739489"/>
              <a:ext cx="2080367" cy="285280"/>
              <a:chOff x="2493542" y="3739489"/>
              <a:chExt cx="2080367" cy="285280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07DF0E25-9A66-5C12-0179-AC0F712C1897}"/>
                  </a:ext>
                </a:extLst>
              </p:cNvPr>
              <p:cNvSpPr/>
              <p:nvPr/>
            </p:nvSpPr>
            <p:spPr>
              <a:xfrm>
                <a:off x="2493542" y="3739489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Dispatch</a:t>
                </a: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ED4E3353-B531-516E-6773-814F213EA57C}"/>
                  </a:ext>
                </a:extLst>
              </p:cNvPr>
              <p:cNvSpPr/>
              <p:nvPr/>
            </p:nvSpPr>
            <p:spPr>
              <a:xfrm>
                <a:off x="3204652" y="374631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Config</a:t>
                </a:r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77A3E422-84C5-5C2E-64E6-5972127FBFF4}"/>
                  </a:ext>
                </a:extLst>
              </p:cNvPr>
              <p:cNvSpPr/>
              <p:nvPr/>
            </p:nvSpPr>
            <p:spPr>
              <a:xfrm>
                <a:off x="3903791" y="373999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Allocate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6708C9-EF5E-66BB-A7DC-06FB10BAF753}"/>
                </a:ext>
              </a:extLst>
            </p:cNvPr>
            <p:cNvGrpSpPr/>
            <p:nvPr/>
          </p:nvGrpSpPr>
          <p:grpSpPr>
            <a:xfrm>
              <a:off x="6715911" y="3739728"/>
              <a:ext cx="2784723" cy="281001"/>
              <a:chOff x="2500123" y="3733628"/>
              <a:chExt cx="2784723" cy="281001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C63082F6-FAB6-E5B0-E8F2-4116121E673E}"/>
                  </a:ext>
                </a:extLst>
              </p:cNvPr>
              <p:cNvSpPr/>
              <p:nvPr/>
            </p:nvSpPr>
            <p:spPr>
              <a:xfrm>
                <a:off x="2500123" y="3736178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</a:t>
                </a:r>
                <a:r>
                  <a:rPr lang="en-US" dirty="0" err="1">
                    <a:solidFill>
                      <a:schemeClr val="tx1"/>
                    </a:solidFill>
                  </a:rPr>
                  <a:t>DevChar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202DE2F3-97A1-8E91-A6EA-D20E79F94A78}"/>
                  </a:ext>
                </a:extLst>
              </p:cNvPr>
              <p:cNvSpPr/>
              <p:nvPr/>
            </p:nvSpPr>
            <p:spPr>
              <a:xfrm>
                <a:off x="3204187" y="3733628"/>
                <a:ext cx="1395879" cy="278451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AT Engine                                   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04C3674A-B370-6076-4E59-9024C216CD03}"/>
                  </a:ext>
                </a:extLst>
              </p:cNvPr>
              <p:cNvSpPr/>
              <p:nvPr/>
            </p:nvSpPr>
            <p:spPr>
              <a:xfrm>
                <a:off x="4614728" y="3734250"/>
                <a:ext cx="670118" cy="2784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40000" lnSpcReduction="20000"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AT Returns</a:t>
                </a:r>
              </a:p>
            </p:txBody>
          </p:sp>
        </p:grp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423F925-F18E-118A-B9C8-860A9BD45010}"/>
                </a:ext>
              </a:extLst>
            </p:cNvPr>
            <p:cNvSpPr/>
            <p:nvPr/>
          </p:nvSpPr>
          <p:spPr>
            <a:xfrm>
              <a:off x="9529751" y="3746098"/>
              <a:ext cx="670118" cy="27845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 fontScale="40000" lnSpcReduction="20000"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Reporting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0930404-3843-C300-A29A-C1A5746B21FF}"/>
                </a:ext>
              </a:extLst>
            </p:cNvPr>
            <p:cNvGrpSpPr/>
            <p:nvPr/>
          </p:nvGrpSpPr>
          <p:grpSpPr>
            <a:xfrm>
              <a:off x="2405938" y="4111067"/>
              <a:ext cx="798714" cy="1226924"/>
              <a:chOff x="2405938" y="4111067"/>
              <a:chExt cx="798714" cy="1226924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292EA3B4-4E96-E029-3324-C59980D5102D}"/>
                  </a:ext>
                </a:extLst>
              </p:cNvPr>
              <p:cNvSpPr/>
              <p:nvPr/>
            </p:nvSpPr>
            <p:spPr>
              <a:xfrm>
                <a:off x="2452537" y="4111067"/>
                <a:ext cx="752115" cy="1226924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3B8209F-DD0E-6AD2-614A-E3F195C93BC4}"/>
                  </a:ext>
                </a:extLst>
              </p:cNvPr>
              <p:cNvSpPr txBox="1"/>
              <p:nvPr/>
            </p:nvSpPr>
            <p:spPr>
              <a:xfrm>
                <a:off x="2405938" y="4202384"/>
                <a:ext cx="79871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space model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proto builds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initial data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ED3385-B517-71D1-7DE8-AE6238BB3626}"/>
                </a:ext>
              </a:extLst>
            </p:cNvPr>
            <p:cNvGrpSpPr/>
            <p:nvPr/>
          </p:nvGrpSpPr>
          <p:grpSpPr>
            <a:xfrm>
              <a:off x="3251250" y="4113071"/>
              <a:ext cx="1158823" cy="1347822"/>
              <a:chOff x="2417434" y="4111067"/>
              <a:chExt cx="920321" cy="1347822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1719751-FB5D-D42E-CA67-73919029841A}"/>
                  </a:ext>
                </a:extLst>
              </p:cNvPr>
              <p:cNvSpPr/>
              <p:nvPr/>
            </p:nvSpPr>
            <p:spPr>
              <a:xfrm>
                <a:off x="2452537" y="4111067"/>
                <a:ext cx="752115" cy="1226924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CFA549D-95EE-E74C-18B9-8A550DC1F5DA}"/>
                  </a:ext>
                </a:extLst>
              </p:cNvPr>
              <p:cNvSpPr txBox="1"/>
              <p:nvPr/>
            </p:nvSpPr>
            <p:spPr>
              <a:xfrm>
                <a:off x="2417434" y="4120061"/>
                <a:ext cx="92032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sample qty builds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qualification testing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process development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PPAP process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certification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2AD9256-A110-8172-ECFC-248B301CC8BC}"/>
                </a:ext>
              </a:extLst>
            </p:cNvPr>
            <p:cNvGrpSpPr/>
            <p:nvPr/>
          </p:nvGrpSpPr>
          <p:grpSpPr>
            <a:xfrm>
              <a:off x="4333272" y="4100416"/>
              <a:ext cx="4362162" cy="1365818"/>
              <a:chOff x="2417842" y="4116373"/>
              <a:chExt cx="923648" cy="136581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AFF8ED4-D348-7A85-F2D0-20B7387DBDF0}"/>
                  </a:ext>
                </a:extLst>
              </p:cNvPr>
              <p:cNvSpPr/>
              <p:nvPr/>
            </p:nvSpPr>
            <p:spPr>
              <a:xfrm>
                <a:off x="2417842" y="4116373"/>
                <a:ext cx="752115" cy="1226924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FA96B6B-D944-FA2E-AE93-B2284D08C5CA}"/>
                  </a:ext>
                </a:extLst>
              </p:cNvPr>
              <p:cNvSpPr txBox="1"/>
              <p:nvPr/>
            </p:nvSpPr>
            <p:spPr>
              <a:xfrm>
                <a:off x="2421169" y="4143363"/>
                <a:ext cx="92032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volume ramp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test data &amp; process status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process control and machine calibration &amp; control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operator training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inspection results, continuous improvement &amp; product sampling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rework and material recovery process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preventative maintenance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process metrics , CPK &amp; KPIs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1558E6F-3A9E-FDD2-6AA7-D17877B10004}"/>
                </a:ext>
              </a:extLst>
            </p:cNvPr>
            <p:cNvGrpSpPr/>
            <p:nvPr/>
          </p:nvGrpSpPr>
          <p:grpSpPr>
            <a:xfrm>
              <a:off x="7916965" y="4094770"/>
              <a:ext cx="1158823" cy="1226924"/>
              <a:chOff x="2412116" y="4111067"/>
              <a:chExt cx="920321" cy="122692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A938C45B-7B4E-E507-008C-7383EE76F98F}"/>
                  </a:ext>
                </a:extLst>
              </p:cNvPr>
              <p:cNvSpPr/>
              <p:nvPr/>
            </p:nvSpPr>
            <p:spPr>
              <a:xfrm>
                <a:off x="2452537" y="4111067"/>
                <a:ext cx="752115" cy="1226924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560FF04-8233-7144-7409-C92E82FB0B4F}"/>
                  </a:ext>
                </a:extLst>
              </p:cNvPr>
              <p:cNvSpPr txBox="1"/>
              <p:nvPr/>
            </p:nvSpPr>
            <p:spPr>
              <a:xfrm>
                <a:off x="2412116" y="4189717"/>
                <a:ext cx="9203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debug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root cause analysis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repair process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12FB7E6-BC04-A566-6F66-A5236F3FD2D1}"/>
                </a:ext>
              </a:extLst>
            </p:cNvPr>
            <p:cNvGrpSpPr/>
            <p:nvPr/>
          </p:nvGrpSpPr>
          <p:grpSpPr>
            <a:xfrm>
              <a:off x="8927866" y="4101141"/>
              <a:ext cx="1435650" cy="1226924"/>
              <a:chOff x="2412116" y="4111067"/>
              <a:chExt cx="920321" cy="1226924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EFD4C2A-E50B-C86C-B10A-E9586E6092A1}"/>
                  </a:ext>
                </a:extLst>
              </p:cNvPr>
              <p:cNvSpPr/>
              <p:nvPr/>
            </p:nvSpPr>
            <p:spPr>
              <a:xfrm>
                <a:off x="2452537" y="4111067"/>
                <a:ext cx="752115" cy="1226924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AB0F47E-318C-1549-29CA-FE9BE08D2DBA}"/>
                  </a:ext>
                </a:extLst>
              </p:cNvPr>
              <p:cNvSpPr txBox="1"/>
              <p:nvPr/>
            </p:nvSpPr>
            <p:spPr>
              <a:xfrm>
                <a:off x="2412116" y="4189717"/>
                <a:ext cx="92032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material recovery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disposal process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/>
                  <a:t>re-use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</p:grp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1CC54FA-B5C7-C0CD-2139-11D6CE51401F}"/>
                </a:ext>
              </a:extLst>
            </p:cNvPr>
            <p:cNvSpPr/>
            <p:nvPr/>
          </p:nvSpPr>
          <p:spPr>
            <a:xfrm>
              <a:off x="8058185" y="3763764"/>
              <a:ext cx="711681" cy="2159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 fontScale="25000" lnSpcReduction="20000"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470E4FF-FA10-FFA4-082C-2824D50EC176}"/>
                </a:ext>
              </a:extLst>
            </p:cNvPr>
            <p:cNvGrpSpPr/>
            <p:nvPr/>
          </p:nvGrpSpPr>
          <p:grpSpPr>
            <a:xfrm>
              <a:off x="8154002" y="3758040"/>
              <a:ext cx="476307" cy="215358"/>
              <a:chOff x="627122" y="3895636"/>
              <a:chExt cx="718796" cy="366750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3B6BD19-304A-DDE2-C17E-9F17AA4EA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627122" y="3910658"/>
                <a:ext cx="372142" cy="34959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90432012-107C-7EDA-5E86-7E7AFDB06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168" y="3895636"/>
                <a:ext cx="366750" cy="366750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DF41C7A-AF68-49A8-1B54-EEE3792F8B60}"/>
                </a:ext>
              </a:extLst>
            </p:cNvPr>
            <p:cNvSpPr txBox="1"/>
            <p:nvPr/>
          </p:nvSpPr>
          <p:spPr>
            <a:xfrm>
              <a:off x="5417725" y="1066310"/>
              <a:ext cx="12874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TRACE FORWARD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9AF488A-1849-E221-9B1A-43BBE1B342E2}"/>
                </a:ext>
              </a:extLst>
            </p:cNvPr>
            <p:cNvSpPr txBox="1"/>
            <p:nvPr/>
          </p:nvSpPr>
          <p:spPr>
            <a:xfrm>
              <a:off x="5430988" y="1488217"/>
              <a:ext cx="13067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TRACE BACKWARD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80D57D1-2726-F5A7-D773-84360F5870D8}"/>
                </a:ext>
              </a:extLst>
            </p:cNvPr>
            <p:cNvSpPr/>
            <p:nvPr/>
          </p:nvSpPr>
          <p:spPr>
            <a:xfrm>
              <a:off x="882410" y="952551"/>
              <a:ext cx="603272" cy="52188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critical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parameters 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39B91AA-961F-75C2-7167-FA25F824E886}"/>
                </a:ext>
              </a:extLst>
            </p:cNvPr>
            <p:cNvSpPr/>
            <p:nvPr/>
          </p:nvSpPr>
          <p:spPr>
            <a:xfrm>
              <a:off x="607840" y="1423188"/>
              <a:ext cx="494535" cy="41222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rejects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A87E9E-538A-EFD7-8CCE-A8F0B65C424E}"/>
                </a:ext>
              </a:extLst>
            </p:cNvPr>
            <p:cNvGrpSpPr/>
            <p:nvPr/>
          </p:nvGrpSpPr>
          <p:grpSpPr>
            <a:xfrm>
              <a:off x="1820159" y="991708"/>
              <a:ext cx="3170951" cy="808007"/>
              <a:chOff x="1820159" y="991708"/>
              <a:chExt cx="3170951" cy="808007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C471DB4-A68A-15FB-C1E7-7BF0C8F11EC3}"/>
                  </a:ext>
                </a:extLst>
              </p:cNvPr>
              <p:cNvSpPr/>
              <p:nvPr/>
            </p:nvSpPr>
            <p:spPr>
              <a:xfrm>
                <a:off x="1820159" y="991708"/>
                <a:ext cx="789262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process</a:t>
                </a:r>
              </a:p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yields</a:t>
                </a: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17B74765-F310-9D5A-0E52-FC5B2EDE691B}"/>
                  </a:ext>
                </a:extLst>
              </p:cNvPr>
              <p:cNvSpPr/>
              <p:nvPr/>
            </p:nvSpPr>
            <p:spPr>
              <a:xfrm>
                <a:off x="2632059" y="996480"/>
                <a:ext cx="789261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skill development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697D0D8-6D09-AFE5-250C-3653D5C2449F}"/>
                  </a:ext>
                </a:extLst>
              </p:cNvPr>
              <p:cNvSpPr/>
              <p:nvPr/>
            </p:nvSpPr>
            <p:spPr>
              <a:xfrm>
                <a:off x="3472701" y="998891"/>
                <a:ext cx="736157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continuous improvement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9E9A848F-5C0E-0FF4-4615-D4F9F829B337}"/>
                  </a:ext>
                </a:extLst>
              </p:cNvPr>
              <p:cNvSpPr/>
              <p:nvPr/>
            </p:nvSpPr>
            <p:spPr>
              <a:xfrm>
                <a:off x="4254953" y="999642"/>
                <a:ext cx="736157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real-time data analytics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FF87043-0B1B-B71F-C7C6-3DABEC85F399}"/>
                </a:ext>
              </a:extLst>
            </p:cNvPr>
            <p:cNvGrpSpPr/>
            <p:nvPr/>
          </p:nvGrpSpPr>
          <p:grpSpPr>
            <a:xfrm>
              <a:off x="6761447" y="940162"/>
              <a:ext cx="3081390" cy="851619"/>
              <a:chOff x="1909720" y="996480"/>
              <a:chExt cx="3081390" cy="851619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C866025E-0C0E-B503-B1E9-3F6DD3B8FC34}"/>
                  </a:ext>
                </a:extLst>
              </p:cNvPr>
              <p:cNvSpPr/>
              <p:nvPr/>
            </p:nvSpPr>
            <p:spPr>
              <a:xfrm>
                <a:off x="1909720" y="1454751"/>
                <a:ext cx="808020" cy="393348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 fontScale="92500" lnSpcReduction="20000"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FMEA &amp; Root Cause </a:t>
                </a:r>
                <a:r>
                  <a:rPr lang="en-US" sz="800" dirty="0">
                    <a:solidFill>
                      <a:schemeClr val="tx1"/>
                    </a:solidFill>
                  </a:rPr>
                  <a:t>Analysis</a:t>
                </a: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10C4EFB-77F2-92AF-D63B-83AF1CBA9C54}"/>
                  </a:ext>
                </a:extLst>
              </p:cNvPr>
              <p:cNvSpPr/>
              <p:nvPr/>
            </p:nvSpPr>
            <p:spPr>
              <a:xfrm>
                <a:off x="2685163" y="996480"/>
                <a:ext cx="736157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resource planning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8F185EC8-6EF0-B7F0-B5B0-AAC35B17E514}"/>
                  </a:ext>
                </a:extLst>
              </p:cNvPr>
              <p:cNvSpPr/>
              <p:nvPr/>
            </p:nvSpPr>
            <p:spPr>
              <a:xfrm>
                <a:off x="3472701" y="998891"/>
                <a:ext cx="736157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preventative maintenance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FDED375D-3567-B155-C854-1B740786F87A}"/>
                  </a:ext>
                </a:extLst>
              </p:cNvPr>
              <p:cNvSpPr/>
              <p:nvPr/>
            </p:nvSpPr>
            <p:spPr>
              <a:xfrm>
                <a:off x="4254953" y="999642"/>
                <a:ext cx="736157" cy="80007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45720" rtlCol="0" anchor="ctr">
                <a:norm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process control</a:t>
                </a:r>
              </a:p>
            </p:txBody>
          </p:sp>
        </p:grp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DFD6E2A6-B146-E062-16AF-D5AB0FDC7D68}"/>
                </a:ext>
              </a:extLst>
            </p:cNvPr>
            <p:cNvSpPr/>
            <p:nvPr/>
          </p:nvSpPr>
          <p:spPr>
            <a:xfrm>
              <a:off x="10625583" y="1067448"/>
              <a:ext cx="610977" cy="70481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MTBF &amp; PPM data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7990D75-44D1-297F-BEE1-3A467A41C537}"/>
                </a:ext>
              </a:extLst>
            </p:cNvPr>
            <p:cNvSpPr/>
            <p:nvPr/>
          </p:nvSpPr>
          <p:spPr>
            <a:xfrm>
              <a:off x="11264423" y="1335170"/>
              <a:ext cx="702062" cy="56585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45720" rtlCol="0" anchor="ctr">
              <a:normAutofit/>
            </a:bodyPr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product recall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0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Widescreen</PresentationFormat>
  <Paragraphs>238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Symbol</vt:lpstr>
      <vt:lpstr>Office Theme</vt:lpstr>
      <vt:lpstr>PowerPoint Presentation</vt:lpstr>
      <vt:lpstr>Summary</vt:lpstr>
      <vt:lpstr>PowerPoint Presentation</vt:lpstr>
      <vt:lpstr>PowerPoint Presentation</vt:lpstr>
      <vt:lpstr>MES is NOT MRP/ERP</vt:lpstr>
      <vt:lpstr>Key Features &amp; Benefits</vt:lpstr>
      <vt:lpstr>Key Features &amp; Benefits</vt:lpstr>
      <vt:lpstr>Curated, Context-Rich Data Collection</vt:lpstr>
      <vt:lpstr>End to end manufacturing process control capability</vt:lpstr>
      <vt:lpstr>Manufacturing Process Optimization</vt:lpstr>
      <vt:lpstr>Transformation through your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2020-05-16T02:03:25Z</dcterms:created>
  <dcterms:modified xsi:type="dcterms:W3CDTF">2025-03-03T21:50:59Z</dcterms:modified>
</cp:coreProperties>
</file>