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Lst>
  <p:notesMasterIdLst>
    <p:notesMasterId r:id="rId17"/>
  </p:notesMasterIdLst>
  <p:sldIdLst>
    <p:sldId id="256" r:id="rId2"/>
    <p:sldId id="274" r:id="rId3"/>
    <p:sldId id="275" r:id="rId4"/>
    <p:sldId id="287" r:id="rId5"/>
    <p:sldId id="285" r:id="rId6"/>
    <p:sldId id="264" r:id="rId7"/>
    <p:sldId id="265" r:id="rId8"/>
    <p:sldId id="266" r:id="rId9"/>
    <p:sldId id="269" r:id="rId10"/>
    <p:sldId id="281" r:id="rId11"/>
    <p:sldId id="258" r:id="rId12"/>
    <p:sldId id="261" r:id="rId13"/>
    <p:sldId id="259" r:id="rId14"/>
    <p:sldId id="283"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2A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51" d="100"/>
          <a:sy n="51" d="100"/>
        </p:scale>
        <p:origin x="72" y="3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200" d="100"/>
          <a:sy n="200" d="100"/>
        </p:scale>
        <p:origin x="240" y="-103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23BEF-57A9-41FB-A86E-5645B0974B55}" type="datetimeFigureOut">
              <a:rPr lang="en-GB" smtClean="0"/>
              <a:t>22/08/2023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D3575-DEC8-4DB4-93F9-30F949504821}" type="slidenum">
              <a:rPr lang="en-GB" smtClean="0"/>
              <a:t>‹#›</a:t>
            </a:fld>
            <a:endParaRPr lang="en-GB"/>
          </a:p>
        </p:txBody>
      </p:sp>
    </p:spTree>
    <p:extLst>
      <p:ext uri="{BB962C8B-B14F-4D97-AF65-F5344CB8AC3E}">
        <p14:creationId xmlns:p14="http://schemas.microsoft.com/office/powerpoint/2010/main" val="350867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1</a:t>
            </a:fld>
            <a:endParaRPr lang="en-GB"/>
          </a:p>
        </p:txBody>
      </p:sp>
    </p:spTree>
    <p:extLst>
      <p:ext uri="{BB962C8B-B14F-4D97-AF65-F5344CB8AC3E}">
        <p14:creationId xmlns:p14="http://schemas.microsoft.com/office/powerpoint/2010/main" val="340459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Reports are output in HTML for easy viewing on the web, from there they can be easily formatted as desired.</a:t>
            </a:r>
          </a:p>
          <a:p>
            <a:pPr marL="171450" indent="-171450">
              <a:buFont typeface="Arial" panose="020B0604020202020204" pitchFamily="34" charset="0"/>
              <a:buChar char="•"/>
            </a:pPr>
            <a:r>
              <a:rPr lang="en-GB" dirty="0"/>
              <a:t>The area of metal loss is presented along with any details of the assessment, if it has failed the standards are quoted so a reviewing engineer can immediately see the issue, recommendations are given regarding rerating the operating pressure of the vessel if that is an option and then giving the dimensions of any repairs that need to take place to bring it back up to specification.</a:t>
            </a:r>
          </a:p>
          <a:p>
            <a:pPr marL="171450" indent="-171450">
              <a:buFont typeface="Arial" panose="020B0604020202020204" pitchFamily="34" charset="0"/>
              <a:buChar char="•"/>
            </a:pPr>
            <a:r>
              <a:rPr lang="en-GB" dirty="0"/>
              <a:t>If the user has provided any historical data a corrosion rate can be estimated and a suggested date for the next inspection can be provided to the end user.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13</a:t>
            </a:fld>
            <a:endParaRPr lang="en-GB"/>
          </a:p>
        </p:txBody>
      </p:sp>
    </p:spTree>
    <p:extLst>
      <p:ext uri="{BB962C8B-B14F-4D97-AF65-F5344CB8AC3E}">
        <p14:creationId xmlns:p14="http://schemas.microsoft.com/office/powerpoint/2010/main" val="202551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standards of assessment used</a:t>
            </a:r>
          </a:p>
          <a:p>
            <a:endParaRPr lang="en-GB" dirty="0"/>
          </a:p>
          <a:p>
            <a:r>
              <a:rPr lang="en-GB" dirty="0"/>
              <a:t>ASME API-579 Fitness for service Part 5</a:t>
            </a:r>
          </a:p>
          <a:p>
            <a:r>
              <a:rPr lang="en-GB" dirty="0"/>
              <a:t>BS EN 7910 Part G</a:t>
            </a:r>
          </a:p>
          <a:p>
            <a:endParaRPr lang="en-GB" dirty="0"/>
          </a:p>
          <a:p>
            <a:r>
              <a:rPr lang="en-GB" dirty="0"/>
              <a:t>These standards consist of many different parts covering different potential issues a pressure vessel/structure could suffer from.</a:t>
            </a:r>
          </a:p>
          <a:p>
            <a:pPr marL="171450" indent="-171450">
              <a:buFont typeface="Arial" panose="020B0604020202020204" pitchFamily="34" charset="0"/>
              <a:buChar char="•"/>
            </a:pPr>
            <a:r>
              <a:rPr lang="en-GB" dirty="0"/>
              <a:t>Metal loss</a:t>
            </a:r>
          </a:p>
          <a:p>
            <a:pPr marL="171450" indent="-171450">
              <a:buFont typeface="Arial" panose="020B0604020202020204" pitchFamily="34" charset="0"/>
              <a:buChar char="•"/>
            </a:pPr>
            <a:r>
              <a:rPr lang="en-GB" dirty="0"/>
              <a:t>Pitting</a:t>
            </a:r>
          </a:p>
          <a:p>
            <a:pPr marL="171450" indent="-171450">
              <a:buFont typeface="Arial" panose="020B0604020202020204" pitchFamily="34" charset="0"/>
              <a:buChar char="•"/>
            </a:pPr>
            <a:r>
              <a:rPr lang="en-GB" dirty="0"/>
              <a:t>Brittle fracture</a:t>
            </a:r>
          </a:p>
          <a:p>
            <a:pPr marL="171450" indent="-171450">
              <a:buFont typeface="Arial" panose="020B0604020202020204" pitchFamily="34" charset="0"/>
              <a:buChar char="•"/>
            </a:pPr>
            <a:r>
              <a:rPr lang="en-GB" dirty="0"/>
              <a:t>Hydrogen Blisters</a:t>
            </a:r>
          </a:p>
          <a:p>
            <a:pPr marL="171450" indent="-171450">
              <a:buFont typeface="Arial" panose="020B0604020202020204" pitchFamily="34" charset="0"/>
              <a:buChar char="•"/>
            </a:pPr>
            <a:r>
              <a:rPr lang="en-GB" dirty="0"/>
              <a:t>Shell distortions and weld misalignments</a:t>
            </a:r>
          </a:p>
          <a:p>
            <a:pPr marL="171450" indent="-171450">
              <a:buFont typeface="Arial" panose="020B0604020202020204" pitchFamily="34" charset="0"/>
              <a:buChar char="•"/>
            </a:pPr>
            <a:r>
              <a:rPr lang="en-GB" dirty="0"/>
              <a:t>Etc</a:t>
            </a:r>
          </a:p>
          <a:p>
            <a:pPr marL="171450" indent="-171450">
              <a:buFont typeface="Arial" panose="020B0604020202020204" pitchFamily="34" charset="0"/>
              <a:buChar char="•"/>
            </a:pPr>
            <a:endParaRPr lang="en-GB" dirty="0"/>
          </a:p>
          <a:p>
            <a:r>
              <a:rPr lang="en-GB" dirty="0"/>
              <a:t>The current version of FFS_ASSEES focuses on Localised Metal Loss, as this is a common inspection type and fits with the scope of the chimera project. Pitting is also of interest but presents slightly different challenges for detection and assessment.</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4</a:t>
            </a:fld>
            <a:endParaRPr lang="en-GB" dirty="0"/>
          </a:p>
        </p:txBody>
      </p:sp>
    </p:spTree>
    <p:extLst>
      <p:ext uri="{BB962C8B-B14F-4D97-AF65-F5344CB8AC3E}">
        <p14:creationId xmlns:p14="http://schemas.microsoft.com/office/powerpoint/2010/main" val="66492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software is capable of stitching together individual strip scans into one large corrosion map covering an entire section of the vessel, for instance the head of the vessel, this is useful as the calculations for the stresses around metal loss depend on the surface geometry and areas of corrosion can often overlap individual strip scans of the section.</a:t>
            </a:r>
          </a:p>
          <a:p>
            <a:pPr marL="171450" indent="-171450">
              <a:buFont typeface="Arial" panose="020B0604020202020204" pitchFamily="34" charset="0"/>
              <a:buChar char="•"/>
            </a:pPr>
            <a:r>
              <a:rPr lang="en-GB" dirty="0"/>
              <a:t>We have used OpenCV as our vision API and written a function to mimic the decision making process of the engineer and the requirements of the standards to identify potential areas of metal loss for inspection. </a:t>
            </a:r>
          </a:p>
          <a:p>
            <a:pPr marL="171450" indent="-171450">
              <a:buFont typeface="Arial" panose="020B0604020202020204" pitchFamily="34" charset="0"/>
              <a:buChar char="•"/>
            </a:pPr>
            <a:r>
              <a:rPr lang="en-GB" dirty="0"/>
              <a:t>Suspect data is also highlighted and not processed. Areas of corrupted/missing data which are small enough can have values interpolated from neighbouring values but larger areas are flagged for the engineer to re-scan.</a:t>
            </a:r>
          </a:p>
          <a:p>
            <a:pPr marL="171450" indent="-171450">
              <a:buFont typeface="Arial" panose="020B0604020202020204" pitchFamily="34" charset="0"/>
              <a:buChar char="•"/>
            </a:pPr>
            <a:r>
              <a:rPr lang="en-GB" dirty="0"/>
              <a:t>These individual areas of metal loss are then profiled and assessed as per the fitness for service assessment. First for a level 1 assessment is performed and if the criteria are not met a further more detailed level 2 assessment is then performed taking into account the proximity to vessel features such as weld lines and support structures.</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5</a:t>
            </a:fld>
            <a:endParaRPr lang="en-GB"/>
          </a:p>
        </p:txBody>
      </p:sp>
    </p:spTree>
    <p:extLst>
      <p:ext uri="{BB962C8B-B14F-4D97-AF65-F5344CB8AC3E}">
        <p14:creationId xmlns:p14="http://schemas.microsoft.com/office/powerpoint/2010/main" val="267973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software is capable of stitching together individual strip scans into one large corrosion map covering an entire section of the vessel, for instance the head of the vessel, this is useful as the calculations for the stresses around metal loss depend on the surface geometry and areas of corrosion can often overlap individual strip scans of the section.</a:t>
            </a:r>
          </a:p>
          <a:p>
            <a:pPr marL="171450" indent="-171450">
              <a:buFont typeface="Arial" panose="020B0604020202020204" pitchFamily="34" charset="0"/>
              <a:buChar char="•"/>
            </a:pPr>
            <a:r>
              <a:rPr lang="en-GB" dirty="0"/>
              <a:t>We have used OpenCV as our vision API and written a function to mimic the decision making process of the engineer and the requirements of the standards to identify potential areas of metal loss for inspection. </a:t>
            </a:r>
          </a:p>
          <a:p>
            <a:pPr marL="171450" indent="-171450">
              <a:buFont typeface="Arial" panose="020B0604020202020204" pitchFamily="34" charset="0"/>
              <a:buChar char="•"/>
            </a:pPr>
            <a:r>
              <a:rPr lang="en-GB" dirty="0"/>
              <a:t>Suspect data is also highlighted and not processed. Areas of corrupted/missing data which are small enough can have values interpolated from neighbouring values but larger areas are flagged for the engineer to re-scan.</a:t>
            </a:r>
          </a:p>
          <a:p>
            <a:pPr marL="171450" indent="-171450">
              <a:buFont typeface="Arial" panose="020B0604020202020204" pitchFamily="34" charset="0"/>
              <a:buChar char="•"/>
            </a:pPr>
            <a:r>
              <a:rPr lang="en-GB" dirty="0"/>
              <a:t>These individual areas of metal loss are then profiled and assessed as per the fitness for service assessment. First for a level 1 assessment is performed and if the criteria are not met a further more detailed level 2 assessment is then performed taking into account the proximity to vessel features such as weld lines and support structures.</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6</a:t>
            </a:fld>
            <a:endParaRPr lang="en-GB"/>
          </a:p>
        </p:txBody>
      </p:sp>
    </p:spTree>
    <p:extLst>
      <p:ext uri="{BB962C8B-B14F-4D97-AF65-F5344CB8AC3E}">
        <p14:creationId xmlns:p14="http://schemas.microsoft.com/office/powerpoint/2010/main" val="332225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software is capable of stitching together individual strip scans into one large corrosion map covering an entire section of the vessel, for instance the head of the vessel, this is useful as the calculations for the stresses around metal loss depend on the surface geometry and areas of corrosion can often overlap individual strip scans of the section.</a:t>
            </a:r>
          </a:p>
          <a:p>
            <a:pPr marL="171450" indent="-171450">
              <a:buFont typeface="Arial" panose="020B0604020202020204" pitchFamily="34" charset="0"/>
              <a:buChar char="•"/>
            </a:pPr>
            <a:r>
              <a:rPr lang="en-GB" dirty="0"/>
              <a:t>We have used OpenCV as our vision API and written a function to mimic the decision making process of the engineer and the requirements of the standards to identify potential areas of metal loss for inspection. </a:t>
            </a:r>
          </a:p>
          <a:p>
            <a:pPr marL="171450" indent="-171450">
              <a:buFont typeface="Arial" panose="020B0604020202020204" pitchFamily="34" charset="0"/>
              <a:buChar char="•"/>
            </a:pPr>
            <a:r>
              <a:rPr lang="en-GB" dirty="0"/>
              <a:t>Suspect data is also highlighted and not processed. Areas of corrupted/missing data which are small enough can have values interpolated from neighbouring values but larger areas are flagged for the engineer to re-scan.</a:t>
            </a:r>
          </a:p>
          <a:p>
            <a:pPr marL="171450" indent="-171450">
              <a:buFont typeface="Arial" panose="020B0604020202020204" pitchFamily="34" charset="0"/>
              <a:buChar char="•"/>
            </a:pPr>
            <a:r>
              <a:rPr lang="en-GB" dirty="0"/>
              <a:t>These individual areas of metal loss are then profiled and assessed as per the fitness for service assessment. First for a level 1 assessment is performed and if the criteria are not met a further more detailed level 2 assessment is then performed taking into account the proximity to vessel features such as weld lines and support structures.</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7</a:t>
            </a:fld>
            <a:endParaRPr lang="en-GB"/>
          </a:p>
        </p:txBody>
      </p:sp>
    </p:spTree>
    <p:extLst>
      <p:ext uri="{BB962C8B-B14F-4D97-AF65-F5344CB8AC3E}">
        <p14:creationId xmlns:p14="http://schemas.microsoft.com/office/powerpoint/2010/main" val="21543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software is capable of stitching together individual strip scans into one large corrosion map covering an entire section of the vessel, for instance the head of the vessel, this is useful as the calculations for the stresses around metal loss depend on the surface geometry and areas of corrosion can often overlap individual strip scans of the section.</a:t>
            </a:r>
          </a:p>
          <a:p>
            <a:pPr marL="171450" indent="-171450">
              <a:buFont typeface="Arial" panose="020B0604020202020204" pitchFamily="34" charset="0"/>
              <a:buChar char="•"/>
            </a:pPr>
            <a:r>
              <a:rPr lang="en-GB" dirty="0"/>
              <a:t>We have used OpenCV as our vision API and written a function to mimic the decision making process of the engineer and the requirements of the standards to identify potential areas of metal loss for inspection. </a:t>
            </a:r>
          </a:p>
          <a:p>
            <a:pPr marL="171450" indent="-171450">
              <a:buFont typeface="Arial" panose="020B0604020202020204" pitchFamily="34" charset="0"/>
              <a:buChar char="•"/>
            </a:pPr>
            <a:r>
              <a:rPr lang="en-GB" dirty="0"/>
              <a:t>Suspect data is also highlighted and not processed. Areas of corrupted/missing data which are small enough can have values interpolated from neighbouring values but larger areas are flagged for the engineer to re-scan.</a:t>
            </a:r>
          </a:p>
          <a:p>
            <a:pPr marL="171450" indent="-171450">
              <a:buFont typeface="Arial" panose="020B0604020202020204" pitchFamily="34" charset="0"/>
              <a:buChar char="•"/>
            </a:pPr>
            <a:r>
              <a:rPr lang="en-GB" dirty="0"/>
              <a:t>These individual areas of metal loss are then profiled and assessed as per the fitness for service assessment. First for a level 1 assessment is performed and if the criteria are not met a further more detailed level 2 assessment is then performed taking into account the proximity to vessel features such as weld lines and support structures.</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8</a:t>
            </a:fld>
            <a:endParaRPr lang="en-GB"/>
          </a:p>
        </p:txBody>
      </p:sp>
    </p:spTree>
    <p:extLst>
      <p:ext uri="{BB962C8B-B14F-4D97-AF65-F5344CB8AC3E}">
        <p14:creationId xmlns:p14="http://schemas.microsoft.com/office/powerpoint/2010/main" val="36035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software is capable of stitching together individual strip scans into one large corrosion map covering an entire section of the vessel, for instance the head of the vessel, this is useful as the calculations for the stresses around metal loss depend on the surface geometry and areas of corrosion can often overlap individual strip scans of the section.</a:t>
            </a:r>
          </a:p>
          <a:p>
            <a:pPr marL="171450" indent="-171450">
              <a:buFont typeface="Arial" panose="020B0604020202020204" pitchFamily="34" charset="0"/>
              <a:buChar char="•"/>
            </a:pPr>
            <a:r>
              <a:rPr lang="en-GB" dirty="0"/>
              <a:t>We have used OpenCV as our vision API and written a function to mimic the decision making process of the engineer and the requirements of the standards to identify potential areas of metal loss for inspection. </a:t>
            </a:r>
          </a:p>
          <a:p>
            <a:pPr marL="171450" indent="-171450">
              <a:buFont typeface="Arial" panose="020B0604020202020204" pitchFamily="34" charset="0"/>
              <a:buChar char="•"/>
            </a:pPr>
            <a:r>
              <a:rPr lang="en-GB" dirty="0"/>
              <a:t>Suspect data is also highlighted and not processed. Areas of corrupted/missing data which are small enough can have values interpolated from neighbouring values but larger areas are flagged for the engineer to re-scan.</a:t>
            </a:r>
          </a:p>
          <a:p>
            <a:pPr marL="171450" indent="-171450">
              <a:buFont typeface="Arial" panose="020B0604020202020204" pitchFamily="34" charset="0"/>
              <a:buChar char="•"/>
            </a:pPr>
            <a:r>
              <a:rPr lang="en-GB" dirty="0"/>
              <a:t>These individual areas of metal loss are then profiled and assessed as per the fitness for service assessment. First for a level 1 assessment is performed and if the criteria are not met a further more detailed level 2 assessment is then performed taking into account the proximity to vessel features such as weld lines and support structures.</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9</a:t>
            </a:fld>
            <a:endParaRPr lang="en-GB"/>
          </a:p>
        </p:txBody>
      </p:sp>
    </p:spTree>
    <p:extLst>
      <p:ext uri="{BB962C8B-B14F-4D97-AF65-F5344CB8AC3E}">
        <p14:creationId xmlns:p14="http://schemas.microsoft.com/office/powerpoint/2010/main" val="324421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assessment process is written for an engineer to follow. These steps and calculations were converted into a flow chart to aid in the structuring of the software.</a:t>
            </a:r>
          </a:p>
          <a:p>
            <a:pPr marL="171450" indent="-171450">
              <a:buFont typeface="Arial" panose="020B0604020202020204" pitchFamily="34" charset="0"/>
              <a:buChar char="•"/>
            </a:pPr>
            <a:r>
              <a:rPr lang="en-GB" dirty="0"/>
              <a:t>The process sticks as close as possible to the method in the standard to make it as easy as possible to verify that the calculations and values being used are true to the requirements.</a:t>
            </a:r>
          </a:p>
          <a:p>
            <a:pPr marL="171450" indent="-171450">
              <a:buFont typeface="Arial" panose="020B0604020202020204" pitchFamily="34" charset="0"/>
              <a:buChar char="•"/>
            </a:pPr>
            <a:r>
              <a:rPr lang="en-GB" dirty="0"/>
              <a:t>With the wealth of different scanning equipment and methods the software can easily be tailored to work with any C-scan data.</a:t>
            </a:r>
          </a:p>
          <a:p>
            <a:pPr marL="171450" indent="-171450">
              <a:buFont typeface="Arial" panose="020B0604020202020204" pitchFamily="34" charset="0"/>
              <a:buChar char="•"/>
            </a:pPr>
            <a:r>
              <a:rPr lang="en-GB" dirty="0"/>
              <a:t>The only requirement is that the data are saved in a text format, formatted as .txt or .csv rather than the proprietary formats which many scanning equipment manufacturers use by default.</a:t>
            </a:r>
          </a:p>
          <a:p>
            <a:pPr marL="171450" indent="-171450">
              <a:buFont typeface="Arial" panose="020B0604020202020204" pitchFamily="34" charset="0"/>
              <a:buChar char="•"/>
            </a:pPr>
            <a:r>
              <a:rPr lang="en-GB" dirty="0"/>
              <a:t>The only other information the system needs are some details from the vessel plans, such as the geometry, design specifications, working pressure and temperature.</a:t>
            </a:r>
          </a:p>
          <a:p>
            <a:pPr marL="171450" indent="-171450">
              <a:buFont typeface="Arial" panose="020B0604020202020204" pitchFamily="34" charset="0"/>
              <a:buChar char="•"/>
            </a:pPr>
            <a:r>
              <a:rPr lang="en-GB" dirty="0"/>
              <a:t>These details are read in via a text file which the user must fill in from the design specification.</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11</a:t>
            </a:fld>
            <a:endParaRPr lang="en-GB"/>
          </a:p>
        </p:txBody>
      </p:sp>
    </p:spTree>
    <p:extLst>
      <p:ext uri="{BB962C8B-B14F-4D97-AF65-F5344CB8AC3E}">
        <p14:creationId xmlns:p14="http://schemas.microsoft.com/office/powerpoint/2010/main" val="169543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software is capable of stitching together individual strip scans into one large corrosion map covering an entire section of the vessel, for instance the head of the vessel, this is useful as the calculations for the stresses around metal loss depend on the surface geometry and areas of corrosion can often overlap individual strip scans of the section.</a:t>
            </a:r>
          </a:p>
          <a:p>
            <a:pPr marL="171450" indent="-171450">
              <a:buFont typeface="Arial" panose="020B0604020202020204" pitchFamily="34" charset="0"/>
              <a:buChar char="•"/>
            </a:pPr>
            <a:r>
              <a:rPr lang="en-GB" dirty="0"/>
              <a:t>We have used OpenCV as our vision API and written a function to mimic the decision making process of the engineer and the requirements of the standards to identify potential areas of metal loss for inspection. </a:t>
            </a:r>
          </a:p>
          <a:p>
            <a:pPr marL="171450" indent="-171450">
              <a:buFont typeface="Arial" panose="020B0604020202020204" pitchFamily="34" charset="0"/>
              <a:buChar char="•"/>
            </a:pPr>
            <a:r>
              <a:rPr lang="en-GB" dirty="0"/>
              <a:t>Suspect data is also highlighted and not processed. Areas of corrupted/missing data which are small enough can have values interpolated from neighbouring values but larger areas are flagged for the engineer to re-scan.</a:t>
            </a:r>
          </a:p>
          <a:p>
            <a:pPr marL="171450" indent="-171450">
              <a:buFont typeface="Arial" panose="020B0604020202020204" pitchFamily="34" charset="0"/>
              <a:buChar char="•"/>
            </a:pPr>
            <a:r>
              <a:rPr lang="en-GB" dirty="0"/>
              <a:t>These individual areas of metal loss are then profiled and assessed as per the fitness for service assessment. First for a level 1 assessment is performed and if the criteria are not met a further more detailed level 2 assessment is then performed taking into account the proximity to vessel features such as weld lines and support structures.</a:t>
            </a:r>
          </a:p>
          <a:p>
            <a:endParaRPr lang="en-GB" dirty="0"/>
          </a:p>
        </p:txBody>
      </p:sp>
      <p:sp>
        <p:nvSpPr>
          <p:cNvPr id="4" name="Slide Number Placeholder 3"/>
          <p:cNvSpPr>
            <a:spLocks noGrp="1"/>
          </p:cNvSpPr>
          <p:nvPr>
            <p:ph type="sldNum" sz="quarter" idx="5"/>
          </p:nvPr>
        </p:nvSpPr>
        <p:spPr/>
        <p:txBody>
          <a:bodyPr/>
          <a:lstStyle/>
          <a:p>
            <a:fld id="{006D3575-DEC8-4DB4-93F9-30F949504821}" type="slidenum">
              <a:rPr lang="en-GB" smtClean="0"/>
              <a:t>12</a:t>
            </a:fld>
            <a:endParaRPr lang="en-GB"/>
          </a:p>
        </p:txBody>
      </p:sp>
    </p:spTree>
    <p:extLst>
      <p:ext uri="{BB962C8B-B14F-4D97-AF65-F5344CB8AC3E}">
        <p14:creationId xmlns:p14="http://schemas.microsoft.com/office/powerpoint/2010/main" val="267973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8485640" y="295729"/>
            <a:ext cx="838199" cy="767687"/>
          </a:xfrm>
        </p:spPr>
        <p:txBody>
          <a:bodyPr/>
          <a:lstStyle/>
          <a:p>
            <a:fld id="{3FBC01A9-8851-42EB-8B2E-187BD8A2886C}" type="slidenum">
              <a:rPr lang="en-GB" smtClean="0"/>
              <a:t>‹#›</a:t>
            </a:fld>
            <a:endParaRPr lang="en-GB" dirty="0"/>
          </a:p>
        </p:txBody>
      </p:sp>
    </p:spTree>
    <p:extLst>
      <p:ext uri="{BB962C8B-B14F-4D97-AF65-F5344CB8AC3E}">
        <p14:creationId xmlns:p14="http://schemas.microsoft.com/office/powerpoint/2010/main" val="189020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3CF1BA-F41C-457B-B2FB-1F00EA3BF0BB}"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187642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174979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5105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400103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3836498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549922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147076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356660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428740" y="295729"/>
            <a:ext cx="838199" cy="767687"/>
          </a:xfrm>
        </p:spPr>
        <p:txBody>
          <a:bodyPr/>
          <a:lstStyle/>
          <a:p>
            <a:r>
              <a:rPr lang="en-GB"/>
              <a:t>2</a:t>
            </a:r>
            <a:endParaRPr lang="en-GB" dirty="0"/>
          </a:p>
        </p:txBody>
      </p:sp>
      <p:grpSp>
        <p:nvGrpSpPr>
          <p:cNvPr id="10" name="Group 9">
            <a:extLst>
              <a:ext uri="{FF2B5EF4-FFF2-40B4-BE49-F238E27FC236}">
                <a16:creationId xmlns:a16="http://schemas.microsoft.com/office/drawing/2014/main" id="{6EF3EF51-1A69-6FEF-BB9C-BE5519BFCB37}"/>
              </a:ext>
            </a:extLst>
          </p:cNvPr>
          <p:cNvGrpSpPr/>
          <p:nvPr userDrawn="1"/>
        </p:nvGrpSpPr>
        <p:grpSpPr>
          <a:xfrm>
            <a:off x="693420" y="5910504"/>
            <a:ext cx="2736000" cy="864000"/>
            <a:chOff x="693420" y="5910504"/>
            <a:chExt cx="2736000" cy="864000"/>
          </a:xfrm>
        </p:grpSpPr>
        <p:sp>
          <p:nvSpPr>
            <p:cNvPr id="8" name="TextBox 7">
              <a:extLst>
                <a:ext uri="{FF2B5EF4-FFF2-40B4-BE49-F238E27FC236}">
                  <a16:creationId xmlns:a16="http://schemas.microsoft.com/office/drawing/2014/main" id="{CDD48833-5515-59BA-568D-DF538C8D0998}"/>
                </a:ext>
              </a:extLst>
            </p:cNvPr>
            <p:cNvSpPr txBox="1"/>
            <p:nvPr/>
          </p:nvSpPr>
          <p:spPr>
            <a:xfrm>
              <a:off x="693420" y="5979865"/>
              <a:ext cx="2736000" cy="707886"/>
            </a:xfrm>
            <a:prstGeom prst="rect">
              <a:avLst/>
            </a:prstGeom>
            <a:solidFill>
              <a:schemeClr val="accent3">
                <a:lumMod val="20000"/>
                <a:lumOff val="80000"/>
              </a:schemeClr>
            </a:solidFill>
            <a:ln w="38100">
              <a:noFill/>
            </a:ln>
          </p:spPr>
          <p:txBody>
            <a:bodyPr wrap="square" rtlCol="0">
              <a:spAutoFit/>
            </a:bodyPr>
            <a:lstStyle/>
            <a:p>
              <a:r>
                <a:rPr lang="en-GB" sz="2000" dirty="0"/>
                <a:t>    </a:t>
              </a:r>
              <a:r>
                <a:rPr lang="en-GB" sz="2000" dirty="0" err="1">
                  <a:solidFill>
                    <a:schemeClr val="tx2">
                      <a:lumMod val="25000"/>
                    </a:schemeClr>
                  </a:solidFill>
                </a:rPr>
                <a:t>ound</a:t>
              </a:r>
              <a:r>
                <a:rPr lang="en-GB" sz="2000" dirty="0">
                  <a:solidFill>
                    <a:schemeClr val="tx2">
                      <a:lumMod val="25000"/>
                    </a:schemeClr>
                  </a:solidFill>
                </a:rPr>
                <a:t> </a:t>
              </a:r>
            </a:p>
            <a:p>
              <a:r>
                <a:rPr lang="en-GB" sz="2000" dirty="0">
                  <a:solidFill>
                    <a:schemeClr val="tx2">
                      <a:lumMod val="25000"/>
                    </a:schemeClr>
                  </a:solidFill>
                </a:rPr>
                <a:t>    Mathematics Ltd.</a:t>
              </a:r>
            </a:p>
          </p:txBody>
        </p:sp>
        <p:pic>
          <p:nvPicPr>
            <p:cNvPr id="9" name="Picture 8">
              <a:extLst>
                <a:ext uri="{FF2B5EF4-FFF2-40B4-BE49-F238E27FC236}">
                  <a16:creationId xmlns:a16="http://schemas.microsoft.com/office/drawing/2014/main" id="{84DCECBA-BE78-EF4D-7731-CF55EC412958}"/>
                </a:ext>
              </a:extLst>
            </p:cNvPr>
            <p:cNvPicPr>
              <a:picLocks noChangeAspect="1"/>
            </p:cNvPicPr>
            <p:nvPr/>
          </p:nvPicPr>
          <p:blipFill>
            <a:blip r:embed="rId2"/>
            <a:srcRect/>
            <a:stretch>
              <a:fillRect/>
            </a:stretch>
          </p:blipFill>
          <p:spPr bwMode="auto">
            <a:xfrm>
              <a:off x="820652" y="5910504"/>
              <a:ext cx="327213" cy="864000"/>
            </a:xfrm>
            <a:prstGeom prst="rect">
              <a:avLst/>
            </a:prstGeom>
            <a:noFill/>
            <a:ln>
              <a:noFill/>
            </a:ln>
          </p:spPr>
        </p:pic>
      </p:grpSp>
    </p:spTree>
    <p:extLst>
      <p:ext uri="{BB962C8B-B14F-4D97-AF65-F5344CB8AC3E}">
        <p14:creationId xmlns:p14="http://schemas.microsoft.com/office/powerpoint/2010/main" val="151797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330466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3CF1BA-F41C-457B-B2FB-1F00EA3BF0BB}"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74452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CF1BA-F41C-457B-B2FB-1F00EA3BF0BB}" type="datetimeFigureOut">
              <a:rPr lang="en-GB" smtClean="0"/>
              <a:t>22/08/2023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102440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344052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4111430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83CF1BA-F41C-457B-B2FB-1F00EA3BF0BB}" type="datetimeFigureOut">
              <a:rPr lang="en-GB" smtClean="0"/>
              <a:t>22/08/2023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33424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3CF1BA-F41C-457B-B2FB-1F00EA3BF0BB}" type="datetimeFigureOut">
              <a:rPr lang="en-GB" smtClean="0"/>
              <a:t>22/08/2023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BC01A9-8851-42EB-8B2E-187BD8A2886C}" type="slidenum">
              <a:rPr lang="en-GB" smtClean="0"/>
              <a:t>‹#›</a:t>
            </a:fld>
            <a:endParaRPr lang="en-GB"/>
          </a:p>
        </p:txBody>
      </p:sp>
    </p:spTree>
    <p:extLst>
      <p:ext uri="{BB962C8B-B14F-4D97-AF65-F5344CB8AC3E}">
        <p14:creationId xmlns:p14="http://schemas.microsoft.com/office/powerpoint/2010/main" val="387268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83CF1BA-F41C-457B-B2FB-1F00EA3BF0BB}" type="datetimeFigureOut">
              <a:rPr lang="en-GB" smtClean="0"/>
              <a:t>22/08/2023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FBC01A9-8851-42EB-8B2E-187BD8A2886C}" type="slidenum">
              <a:rPr lang="en-GB" smtClean="0"/>
              <a:t>‹#›</a:t>
            </a:fld>
            <a:endParaRPr lang="en-GB"/>
          </a:p>
        </p:txBody>
      </p:sp>
    </p:spTree>
    <p:extLst>
      <p:ext uri="{BB962C8B-B14F-4D97-AF65-F5344CB8AC3E}">
        <p14:creationId xmlns:p14="http://schemas.microsoft.com/office/powerpoint/2010/main" val="2733474879"/>
      </p:ext>
    </p:extLst>
  </p:cSld>
  <p:clrMap bg1="dk1" tx1="lt1" bg2="dk2"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9225-BAEA-491F-9228-0F2192DEF7EA}"/>
              </a:ext>
            </a:extLst>
          </p:cNvPr>
          <p:cNvSpPr>
            <a:spLocks noGrp="1"/>
          </p:cNvSpPr>
          <p:nvPr>
            <p:ph type="ctrTitle"/>
          </p:nvPr>
        </p:nvSpPr>
        <p:spPr>
          <a:xfrm>
            <a:off x="647132" y="761999"/>
            <a:ext cx="5895178" cy="1089477"/>
          </a:xfrm>
        </p:spPr>
        <p:txBody>
          <a:bodyPr anchor="b">
            <a:normAutofit fontScale="90000"/>
          </a:bodyPr>
          <a:lstStyle/>
          <a:p>
            <a:pPr algn="l"/>
            <a:r>
              <a:rPr lang="en-GB" sz="6600" dirty="0" err="1">
                <a:solidFill>
                  <a:schemeClr val="bg2">
                    <a:lumMod val="20000"/>
                    <a:lumOff val="80000"/>
                  </a:schemeClr>
                </a:solidFill>
              </a:rPr>
              <a:t>AutoNDE</a:t>
            </a:r>
            <a:endParaRPr lang="en-GB" sz="6600" dirty="0">
              <a:solidFill>
                <a:schemeClr val="bg2">
                  <a:lumMod val="20000"/>
                  <a:lumOff val="80000"/>
                </a:schemeClr>
              </a:solidFill>
            </a:endParaRPr>
          </a:p>
        </p:txBody>
      </p:sp>
      <p:sp>
        <p:nvSpPr>
          <p:cNvPr id="3" name="Subtitle 2">
            <a:extLst>
              <a:ext uri="{FF2B5EF4-FFF2-40B4-BE49-F238E27FC236}">
                <a16:creationId xmlns:a16="http://schemas.microsoft.com/office/drawing/2014/main" id="{D14DB35E-CD0E-407A-87DA-F4CD06D6BC38}"/>
              </a:ext>
            </a:extLst>
          </p:cNvPr>
          <p:cNvSpPr>
            <a:spLocks noGrp="1"/>
          </p:cNvSpPr>
          <p:nvPr>
            <p:ph type="subTitle" idx="1"/>
          </p:nvPr>
        </p:nvSpPr>
        <p:spPr>
          <a:xfrm>
            <a:off x="6644640" y="721359"/>
            <a:ext cx="4709160" cy="1861637"/>
          </a:xfrm>
        </p:spPr>
        <p:txBody>
          <a:bodyPr anchor="b">
            <a:normAutofit/>
          </a:bodyPr>
          <a:lstStyle/>
          <a:p>
            <a:pPr algn="l"/>
            <a:r>
              <a:rPr lang="en-GB" sz="3600" dirty="0">
                <a:solidFill>
                  <a:schemeClr val="bg2">
                    <a:lumMod val="20000"/>
                    <a:lumOff val="80000"/>
                  </a:schemeClr>
                </a:solidFill>
              </a:rPr>
              <a:t>Explainable AI for DAMAGE characterisation</a:t>
            </a:r>
          </a:p>
        </p:txBody>
      </p:sp>
      <p:grpSp>
        <p:nvGrpSpPr>
          <p:cNvPr id="7" name="Group 6">
            <a:extLst>
              <a:ext uri="{FF2B5EF4-FFF2-40B4-BE49-F238E27FC236}">
                <a16:creationId xmlns:a16="http://schemas.microsoft.com/office/drawing/2014/main" id="{798A45D1-1071-F022-2E43-E7FA13D967EE}"/>
              </a:ext>
            </a:extLst>
          </p:cNvPr>
          <p:cNvGrpSpPr/>
          <p:nvPr/>
        </p:nvGrpSpPr>
        <p:grpSpPr>
          <a:xfrm>
            <a:off x="548640" y="5355660"/>
            <a:ext cx="3132000" cy="1015663"/>
            <a:chOff x="548640" y="5355660"/>
            <a:chExt cx="3132000" cy="1015663"/>
          </a:xfrm>
        </p:grpSpPr>
        <p:sp>
          <p:nvSpPr>
            <p:cNvPr id="5" name="TextBox 4">
              <a:extLst>
                <a:ext uri="{FF2B5EF4-FFF2-40B4-BE49-F238E27FC236}">
                  <a16:creationId xmlns:a16="http://schemas.microsoft.com/office/drawing/2014/main" id="{74997A90-5FAC-C174-570B-78B503FF5C34}"/>
                </a:ext>
              </a:extLst>
            </p:cNvPr>
            <p:cNvSpPr txBox="1"/>
            <p:nvPr/>
          </p:nvSpPr>
          <p:spPr>
            <a:xfrm>
              <a:off x="548640" y="5355660"/>
              <a:ext cx="3132000" cy="1015663"/>
            </a:xfrm>
            <a:prstGeom prst="rect">
              <a:avLst/>
            </a:prstGeom>
            <a:noFill/>
            <a:ln w="38100">
              <a:noFill/>
            </a:ln>
          </p:spPr>
          <p:txBody>
            <a:bodyPr wrap="square" rtlCol="0">
              <a:spAutoFit/>
            </a:bodyPr>
            <a:lstStyle/>
            <a:p>
              <a:r>
                <a:rPr lang="en-GB" sz="2000" dirty="0"/>
                <a:t>    </a:t>
              </a:r>
            </a:p>
            <a:p>
              <a:r>
                <a:rPr lang="en-GB" sz="2000" dirty="0"/>
                <a:t>    </a:t>
              </a:r>
              <a:r>
                <a:rPr lang="en-GB" sz="2000" dirty="0" err="1">
                  <a:solidFill>
                    <a:schemeClr val="bg2">
                      <a:lumMod val="20000"/>
                      <a:lumOff val="80000"/>
                    </a:schemeClr>
                  </a:solidFill>
                </a:rPr>
                <a:t>ound</a:t>
              </a:r>
              <a:r>
                <a:rPr lang="en-GB" sz="2000" dirty="0">
                  <a:solidFill>
                    <a:schemeClr val="bg2">
                      <a:lumMod val="20000"/>
                      <a:lumOff val="80000"/>
                    </a:schemeClr>
                  </a:solidFill>
                </a:rPr>
                <a:t> </a:t>
              </a:r>
            </a:p>
            <a:p>
              <a:r>
                <a:rPr lang="en-GB" sz="2000" dirty="0">
                  <a:solidFill>
                    <a:schemeClr val="bg2">
                      <a:lumMod val="20000"/>
                      <a:lumOff val="80000"/>
                    </a:schemeClr>
                  </a:solidFill>
                </a:rPr>
                <a:t>    Mathematics Ltd.</a:t>
              </a:r>
            </a:p>
          </p:txBody>
        </p:sp>
        <p:pic>
          <p:nvPicPr>
            <p:cNvPr id="6" name="Picture 5">
              <a:extLst>
                <a:ext uri="{FF2B5EF4-FFF2-40B4-BE49-F238E27FC236}">
                  <a16:creationId xmlns:a16="http://schemas.microsoft.com/office/drawing/2014/main" id="{D9436666-23B5-276C-FEC2-6308A86BB889}"/>
                </a:ext>
              </a:extLst>
            </p:cNvPr>
            <p:cNvPicPr>
              <a:picLocks noChangeAspect="1"/>
            </p:cNvPicPr>
            <p:nvPr/>
          </p:nvPicPr>
          <p:blipFill>
            <a:blip r:embed="rId3"/>
            <a:srcRect/>
            <a:stretch>
              <a:fillRect/>
            </a:stretch>
          </p:blipFill>
          <p:spPr bwMode="auto">
            <a:xfrm>
              <a:off x="647297" y="5438699"/>
              <a:ext cx="349987" cy="924135"/>
            </a:xfrm>
            <a:prstGeom prst="rect">
              <a:avLst/>
            </a:prstGeom>
            <a:noFill/>
            <a:ln>
              <a:noFill/>
            </a:ln>
          </p:spPr>
        </p:pic>
      </p:grpSp>
      <p:sp>
        <p:nvSpPr>
          <p:cNvPr id="10" name="Rectangle 9">
            <a:extLst>
              <a:ext uri="{FF2B5EF4-FFF2-40B4-BE49-F238E27FC236}">
                <a16:creationId xmlns:a16="http://schemas.microsoft.com/office/drawing/2014/main" id="{416E8368-1A24-3243-B678-D925C3A30317}"/>
              </a:ext>
            </a:extLst>
          </p:cNvPr>
          <p:cNvSpPr/>
          <p:nvPr/>
        </p:nvSpPr>
        <p:spPr>
          <a:xfrm rot="16200000" flipH="1">
            <a:off x="4959538" y="824538"/>
            <a:ext cx="216000" cy="608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315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938-AD1A-951D-5C9C-69E6664F1F7B}"/>
              </a:ext>
            </a:extLst>
          </p:cNvPr>
          <p:cNvSpPr>
            <a:spLocks noGrp="1"/>
          </p:cNvSpPr>
          <p:nvPr>
            <p:ph type="title"/>
          </p:nvPr>
        </p:nvSpPr>
        <p:spPr>
          <a:xfrm>
            <a:off x="646111" y="-9294"/>
            <a:ext cx="10028306" cy="1347206"/>
          </a:xfrm>
        </p:spPr>
        <p:txBody>
          <a:bodyPr/>
          <a:lstStyle/>
          <a:p>
            <a:r>
              <a:rPr lang="en-GB" sz="4200" i="0" dirty="0">
                <a:solidFill>
                  <a:schemeClr val="bg2">
                    <a:lumMod val="20000"/>
                    <a:lumOff val="80000"/>
                  </a:schemeClr>
                </a:solidFill>
                <a:effectLst/>
              </a:rPr>
              <a:t>FFS_ASSESS</a:t>
            </a:r>
            <a:br>
              <a:rPr lang="en-GB" sz="4200" i="0" dirty="0">
                <a:solidFill>
                  <a:schemeClr val="bg2">
                    <a:lumMod val="20000"/>
                    <a:lumOff val="80000"/>
                  </a:schemeClr>
                </a:solidFill>
                <a:effectLst/>
              </a:rPr>
            </a:br>
            <a:endParaRPr lang="en-GB" dirty="0">
              <a:solidFill>
                <a:schemeClr val="bg2">
                  <a:lumMod val="20000"/>
                  <a:lumOff val="80000"/>
                </a:schemeClr>
              </a:solidFill>
            </a:endParaRPr>
          </a:p>
        </p:txBody>
      </p:sp>
      <p:sp>
        <p:nvSpPr>
          <p:cNvPr id="4" name="Rectangle 3">
            <a:extLst>
              <a:ext uri="{FF2B5EF4-FFF2-40B4-BE49-F238E27FC236}">
                <a16:creationId xmlns:a16="http://schemas.microsoft.com/office/drawing/2014/main" id="{64B60644-B37B-1864-A76D-BCAD6004FAA9}"/>
              </a:ext>
            </a:extLst>
          </p:cNvPr>
          <p:cNvSpPr/>
          <p:nvPr/>
        </p:nvSpPr>
        <p:spPr>
          <a:xfrm flipH="1">
            <a:off x="766712" y="1101954"/>
            <a:ext cx="216000" cy="444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F7CA19E-AF40-01A3-2371-DCE137A5B1CA}"/>
              </a:ext>
            </a:extLst>
          </p:cNvPr>
          <p:cNvSpPr>
            <a:spLocks noGrp="1"/>
          </p:cNvSpPr>
          <p:nvPr>
            <p:ph idx="1"/>
          </p:nvPr>
        </p:nvSpPr>
        <p:spPr>
          <a:xfrm>
            <a:off x="1103312" y="840134"/>
            <a:ext cx="9571105" cy="4867647"/>
          </a:xfrm>
        </p:spPr>
        <p:txBody>
          <a:bodyPr>
            <a:normAutofit/>
          </a:bodyPr>
          <a:lstStyle/>
          <a:p>
            <a:r>
              <a:rPr lang="en-GB" sz="2400" dirty="0" err="1">
                <a:solidFill>
                  <a:schemeClr val="bg2">
                    <a:lumMod val="20000"/>
                    <a:lumOff val="80000"/>
                  </a:schemeClr>
                </a:solidFill>
                <a:effectLst/>
                <a:latin typeface="Arial" panose="020B0604020202020204" pitchFamily="34" charset="0"/>
                <a:ea typeface="Times New Roman" panose="02020603050405020304" pitchFamily="18" charset="0"/>
              </a:rPr>
              <a:t>AutoNDE's</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 functions, which exploit the OpenCV </a:t>
            </a:r>
          </a:p>
          <a:p>
            <a:pPr marL="0" indent="0">
              <a:buNone/>
            </a:pP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algorithms, have been also used to develop  </a:t>
            </a:r>
          </a:p>
          <a:p>
            <a:pPr marL="0" indent="0">
              <a:buNone/>
            </a:pP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FFS_ASSESS software capable of utilising </a:t>
            </a:r>
            <a:r>
              <a:rPr lang="en-GB" sz="2400" dirty="0">
                <a:solidFill>
                  <a:schemeClr val="bg2">
                    <a:lumMod val="20000"/>
                    <a:lumOff val="80000"/>
                  </a:schemeClr>
                </a:solidFill>
                <a:latin typeface="Arial" panose="020B0604020202020204" pitchFamily="34" charset="0"/>
                <a:ea typeface="Times New Roman" panose="02020603050405020304" pitchFamily="18" charset="0"/>
              </a:rPr>
              <a:t>PAUT</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 </a:t>
            </a:r>
          </a:p>
          <a:p>
            <a:pPr marL="0" indent="0">
              <a:buNone/>
            </a:pP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data to create corrosion maps and assess pressure vessels' fitness for service.  It is intended to merge the two codes </a:t>
            </a:r>
          </a:p>
          <a:p>
            <a:pPr marL="0" indent="0">
              <a:buNone/>
            </a:pP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into one. </a:t>
            </a:r>
            <a:endParaRPr lang="en-GB" sz="2400" dirty="0">
              <a:solidFill>
                <a:schemeClr val="bg2">
                  <a:lumMod val="20000"/>
                  <a:lumOff val="8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99D4AD3-9A9A-AF27-0D8D-B05212F1D046}"/>
              </a:ext>
            </a:extLst>
          </p:cNvPr>
          <p:cNvPicPr>
            <a:picLocks noChangeAspect="1"/>
          </p:cNvPicPr>
          <p:nvPr/>
        </p:nvPicPr>
        <p:blipFill rotWithShape="1">
          <a:blip r:embed="rId2"/>
          <a:srcRect l="22579" t="9684" r="22553" b="6246"/>
          <a:stretch/>
        </p:blipFill>
        <p:spPr>
          <a:xfrm>
            <a:off x="10179796" y="4990515"/>
            <a:ext cx="1817784" cy="1566694"/>
          </a:xfrm>
          <a:prstGeom prst="rect">
            <a:avLst/>
          </a:prstGeom>
        </p:spPr>
      </p:pic>
      <p:pic>
        <p:nvPicPr>
          <p:cNvPr id="9" name="Picture 8">
            <a:extLst>
              <a:ext uri="{FF2B5EF4-FFF2-40B4-BE49-F238E27FC236}">
                <a16:creationId xmlns:a16="http://schemas.microsoft.com/office/drawing/2014/main" id="{4F011D49-08A2-5E13-8282-CBF02C7D429A}"/>
              </a:ext>
            </a:extLst>
          </p:cNvPr>
          <p:cNvPicPr>
            <a:picLocks noChangeAspect="1"/>
          </p:cNvPicPr>
          <p:nvPr/>
        </p:nvPicPr>
        <p:blipFill rotWithShape="1">
          <a:blip r:embed="rId3">
            <a:extLst>
              <a:ext uri="{28A0092B-C50C-407E-A947-70E740481C1C}">
                <a14:useLocalDpi xmlns:a14="http://schemas.microsoft.com/office/drawing/2010/main" val="0"/>
              </a:ext>
            </a:extLst>
          </a:blip>
          <a:srcRect l="29141" t="1927" r="5877" b="-1927"/>
          <a:stretch/>
        </p:blipFill>
        <p:spPr>
          <a:xfrm rot="5400000">
            <a:off x="10209464" y="-17056"/>
            <a:ext cx="1758449" cy="2029526"/>
          </a:xfrm>
          <a:prstGeom prst="rect">
            <a:avLst/>
          </a:prstGeom>
        </p:spPr>
      </p:pic>
      <p:pic>
        <p:nvPicPr>
          <p:cNvPr id="3" name="Picture 2">
            <a:extLst>
              <a:ext uri="{FF2B5EF4-FFF2-40B4-BE49-F238E27FC236}">
                <a16:creationId xmlns:a16="http://schemas.microsoft.com/office/drawing/2014/main" id="{DC7A15FC-7E0C-9A52-3EFE-D285A9BEA5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66537" y="0"/>
            <a:ext cx="4025462" cy="6858000"/>
          </a:xfrm>
          <a:prstGeom prst="rect">
            <a:avLst/>
          </a:prstGeom>
          <a:noFill/>
          <a:ln>
            <a:noFill/>
          </a:ln>
        </p:spPr>
      </p:pic>
    </p:spTree>
    <p:extLst>
      <p:ext uri="{BB962C8B-B14F-4D97-AF65-F5344CB8AC3E}">
        <p14:creationId xmlns:p14="http://schemas.microsoft.com/office/powerpoint/2010/main" val="3569707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9761-8C3A-47D1-83D6-FBADDD78CFBB}"/>
              </a:ext>
            </a:extLst>
          </p:cNvPr>
          <p:cNvSpPr>
            <a:spLocks noGrp="1"/>
          </p:cNvSpPr>
          <p:nvPr>
            <p:ph type="title"/>
          </p:nvPr>
        </p:nvSpPr>
        <p:spPr>
          <a:xfrm>
            <a:off x="640080" y="433137"/>
            <a:ext cx="4368602" cy="828795"/>
          </a:xfrm>
        </p:spPr>
        <p:txBody>
          <a:bodyPr anchor="b">
            <a:normAutofit fontScale="90000"/>
          </a:bodyPr>
          <a:lstStyle/>
          <a:p>
            <a:r>
              <a:rPr lang="en-GB" sz="5400" dirty="0"/>
              <a:t>Methods</a:t>
            </a:r>
          </a:p>
        </p:txBody>
      </p:sp>
      <p:sp>
        <p:nvSpPr>
          <p:cNvPr id="39" name="Content Placeholder 2">
            <a:extLst>
              <a:ext uri="{FF2B5EF4-FFF2-40B4-BE49-F238E27FC236}">
                <a16:creationId xmlns:a16="http://schemas.microsoft.com/office/drawing/2014/main" id="{252D9795-5DE5-40B8-B23E-9F60A43AE77A}"/>
              </a:ext>
            </a:extLst>
          </p:cNvPr>
          <p:cNvSpPr>
            <a:spLocks noGrp="1"/>
          </p:cNvSpPr>
          <p:nvPr>
            <p:ph idx="1"/>
          </p:nvPr>
        </p:nvSpPr>
        <p:spPr>
          <a:xfrm>
            <a:off x="543827" y="1842997"/>
            <a:ext cx="5106379" cy="3320668"/>
          </a:xfrm>
        </p:spPr>
        <p:txBody>
          <a:bodyPr>
            <a:normAutofit fontScale="92500" lnSpcReduction="10000"/>
          </a:bodyPr>
          <a:lstStyle/>
          <a:p>
            <a:r>
              <a:rPr lang="en-GB" sz="2000" spc="-1" dirty="0">
                <a:latin typeface="Times New Roman"/>
                <a:ea typeface="Times New Roman"/>
              </a:rPr>
              <a:t>In order to design the software we converted the assessment process described in the assessment standards into a flow chart. </a:t>
            </a:r>
          </a:p>
          <a:p>
            <a:r>
              <a:rPr lang="en-GB" sz="2000" spc="-1" dirty="0">
                <a:latin typeface="Times New Roman"/>
                <a:ea typeface="Times New Roman"/>
              </a:rPr>
              <a:t>The software can be tailored to process data from any suitable scanning equipment as soon as these data have been exported in text format.  </a:t>
            </a:r>
          </a:p>
          <a:p>
            <a:r>
              <a:rPr lang="en-GB" sz="2000" spc="-1" dirty="0">
                <a:latin typeface="Times New Roman"/>
                <a:ea typeface="Times New Roman"/>
              </a:rPr>
              <a:t>The only other input expected by </a:t>
            </a:r>
            <a:r>
              <a:rPr lang="en-GB" sz="2000" spc="-1" dirty="0" err="1">
                <a:latin typeface="Times New Roman"/>
                <a:ea typeface="Times New Roman"/>
              </a:rPr>
              <a:t>FFS_Assess</a:t>
            </a:r>
            <a:r>
              <a:rPr lang="en-GB" sz="2000" spc="-1" dirty="0">
                <a:latin typeface="Times New Roman"/>
                <a:ea typeface="Times New Roman"/>
              </a:rPr>
              <a:t> are the pressure vessel design details,  such as its geometry, design specifications and working pressure.  This input should be provided by a human inspector via a text file.</a:t>
            </a:r>
            <a:endParaRPr lang="en-GB" sz="2000" b="0" strike="noStrike" spc="-1" dirty="0">
              <a:latin typeface="Arial"/>
            </a:endParaRPr>
          </a:p>
        </p:txBody>
      </p:sp>
      <p:pic>
        <p:nvPicPr>
          <p:cNvPr id="5" name="Picture 4">
            <a:extLst>
              <a:ext uri="{FF2B5EF4-FFF2-40B4-BE49-F238E27FC236}">
                <a16:creationId xmlns:a16="http://schemas.microsoft.com/office/drawing/2014/main" id="{3C0EF341-7BE0-4172-987D-0863D3832988}"/>
              </a:ext>
            </a:extLst>
          </p:cNvPr>
          <p:cNvPicPr>
            <a:picLocks noChangeAspect="1"/>
          </p:cNvPicPr>
          <p:nvPr/>
        </p:nvPicPr>
        <p:blipFill rotWithShape="1">
          <a:blip r:embed="rId3"/>
          <a:srcRect t="2853" r="2" b="941"/>
          <a:stretch/>
        </p:blipFill>
        <p:spPr>
          <a:xfrm>
            <a:off x="5964572" y="10"/>
            <a:ext cx="622590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0262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5DC9-BBF8-4A0D-8027-38D6727DE6A6}"/>
              </a:ext>
            </a:extLst>
          </p:cNvPr>
          <p:cNvSpPr>
            <a:spLocks noGrp="1"/>
          </p:cNvSpPr>
          <p:nvPr>
            <p:ph type="title"/>
          </p:nvPr>
        </p:nvSpPr>
        <p:spPr>
          <a:xfrm>
            <a:off x="182879" y="57749"/>
            <a:ext cx="5207267" cy="953923"/>
          </a:xfrm>
        </p:spPr>
        <p:txBody>
          <a:bodyPr anchor="b">
            <a:normAutofit/>
          </a:bodyPr>
          <a:lstStyle/>
          <a:p>
            <a:r>
              <a:rPr lang="en-GB" sz="4900" dirty="0"/>
              <a:t>Methods (</a:t>
            </a:r>
            <a:r>
              <a:rPr lang="en-GB" sz="4900" dirty="0" err="1"/>
              <a:t>ctd</a:t>
            </a:r>
            <a:r>
              <a:rPr lang="en-GB" sz="4900" dirty="0"/>
              <a:t>.)</a:t>
            </a:r>
          </a:p>
        </p:txBody>
      </p:sp>
      <p:sp>
        <p:nvSpPr>
          <p:cNvPr id="3" name="Content Placeholder 2">
            <a:extLst>
              <a:ext uri="{FF2B5EF4-FFF2-40B4-BE49-F238E27FC236}">
                <a16:creationId xmlns:a16="http://schemas.microsoft.com/office/drawing/2014/main" id="{DEB1ACA9-3033-47F5-8994-A00FCE10B6F2}"/>
              </a:ext>
            </a:extLst>
          </p:cNvPr>
          <p:cNvSpPr>
            <a:spLocks noGrp="1"/>
          </p:cNvSpPr>
          <p:nvPr>
            <p:ph idx="1"/>
          </p:nvPr>
        </p:nvSpPr>
        <p:spPr>
          <a:xfrm>
            <a:off x="173254" y="1053724"/>
            <a:ext cx="4670097" cy="3659732"/>
          </a:xfrm>
        </p:spPr>
        <p:txBody>
          <a:bodyPr>
            <a:noAutofit/>
          </a:bodyPr>
          <a:lstStyle/>
          <a:p>
            <a:r>
              <a:rPr lang="en-GB" sz="2400" b="0" strike="noStrike" spc="-1" dirty="0">
                <a:latin typeface="Times New Roman"/>
                <a:ea typeface="Times New Roman"/>
              </a:rPr>
              <a:t>The software </a:t>
            </a:r>
            <a:r>
              <a:rPr lang="en-GB" sz="2400" spc="-1" dirty="0">
                <a:latin typeface="Times New Roman"/>
                <a:ea typeface="Times New Roman"/>
              </a:rPr>
              <a:t>is capable of </a:t>
            </a:r>
            <a:r>
              <a:rPr lang="en-GB" sz="2400" b="0" strike="noStrike" spc="-1" dirty="0">
                <a:latin typeface="Times New Roman"/>
                <a:ea typeface="Times New Roman"/>
              </a:rPr>
              <a:t>stitching individual scans into a large scale image of the vessel wall and then decide which areas require assessment based on </a:t>
            </a:r>
            <a:r>
              <a:rPr lang="en-GB" sz="2400" spc="-1" dirty="0">
                <a:latin typeface="Times New Roman"/>
                <a:ea typeface="Times New Roman"/>
              </a:rPr>
              <a:t>a </a:t>
            </a:r>
            <a:r>
              <a:rPr lang="en-GB" sz="2400" b="0" strike="noStrike" spc="-1" dirty="0">
                <a:latin typeface="Times New Roman"/>
                <a:ea typeface="Times New Roman"/>
              </a:rPr>
              <a:t>minimum allowable thickness process.</a:t>
            </a:r>
          </a:p>
          <a:p>
            <a:r>
              <a:rPr lang="en-GB" sz="2400" b="0" strike="noStrike" spc="-1" dirty="0">
                <a:latin typeface="Times New Roman"/>
                <a:ea typeface="Times New Roman"/>
              </a:rPr>
              <a:t>Any area identified as needing assessment and </a:t>
            </a:r>
            <a:r>
              <a:rPr lang="en-GB" sz="2400" spc="-1" dirty="0">
                <a:latin typeface="Times New Roman"/>
                <a:ea typeface="Times New Roman"/>
              </a:rPr>
              <a:t>containing no</a:t>
            </a:r>
            <a:r>
              <a:rPr lang="en-GB" sz="2400" b="0" strike="noStrike" spc="-1" dirty="0">
                <a:latin typeface="Times New Roman"/>
                <a:ea typeface="Times New Roman"/>
              </a:rPr>
              <a:t> missing data or data from failed scans are assessed individually as per the standards.</a:t>
            </a:r>
            <a:endParaRPr lang="en-GB" sz="2400" dirty="0"/>
          </a:p>
        </p:txBody>
      </p:sp>
      <p:pic>
        <p:nvPicPr>
          <p:cNvPr id="4" name="Picture 3" descr="Example of identification of areas to inspect (black boxes) &amp; areas where the scan has not provided suitable data (green boxes)&#10;">
            <a:extLst>
              <a:ext uri="{FF2B5EF4-FFF2-40B4-BE49-F238E27FC236}">
                <a16:creationId xmlns:a16="http://schemas.microsoft.com/office/drawing/2014/main" id="{D78408BE-89CC-4B63-9A54-9AF64A77F089}"/>
              </a:ext>
            </a:extLst>
          </p:cNvPr>
          <p:cNvPicPr/>
          <p:nvPr/>
        </p:nvPicPr>
        <p:blipFill rotWithShape="1">
          <a:blip r:embed="rId3"/>
          <a:srcRect l="8896" r="11111" b="-2"/>
          <a:stretch/>
        </p:blipFill>
        <p:spPr>
          <a:xfrm>
            <a:off x="5311702" y="963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7190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8012-498D-474D-B812-A32A39E4F86D}"/>
              </a:ext>
            </a:extLst>
          </p:cNvPr>
          <p:cNvSpPr>
            <a:spLocks noGrp="1"/>
          </p:cNvSpPr>
          <p:nvPr>
            <p:ph type="title"/>
          </p:nvPr>
        </p:nvSpPr>
        <p:spPr>
          <a:xfrm>
            <a:off x="640079" y="144378"/>
            <a:ext cx="7387389" cy="819170"/>
          </a:xfrm>
        </p:spPr>
        <p:txBody>
          <a:bodyPr anchor="b">
            <a:normAutofit fontScale="90000"/>
          </a:bodyPr>
          <a:lstStyle/>
          <a:p>
            <a:r>
              <a:rPr lang="en-GB" sz="5400" dirty="0"/>
              <a:t>Report Production</a:t>
            </a:r>
          </a:p>
        </p:txBody>
      </p:sp>
      <p:sp>
        <p:nvSpPr>
          <p:cNvPr id="3" name="Content Placeholder 2">
            <a:extLst>
              <a:ext uri="{FF2B5EF4-FFF2-40B4-BE49-F238E27FC236}">
                <a16:creationId xmlns:a16="http://schemas.microsoft.com/office/drawing/2014/main" id="{F6C6FA0D-C2D4-47D2-9CBA-044FC5969B0C}"/>
              </a:ext>
            </a:extLst>
          </p:cNvPr>
          <p:cNvSpPr>
            <a:spLocks noGrp="1"/>
          </p:cNvSpPr>
          <p:nvPr>
            <p:ph idx="1"/>
          </p:nvPr>
        </p:nvSpPr>
        <p:spPr>
          <a:xfrm>
            <a:off x="640080" y="1145405"/>
            <a:ext cx="7387389" cy="3363738"/>
          </a:xfrm>
        </p:spPr>
        <p:txBody>
          <a:bodyPr>
            <a:noAutofit/>
          </a:bodyPr>
          <a:lstStyle/>
          <a:p>
            <a:r>
              <a:rPr lang="en-GB" sz="2400" dirty="0"/>
              <a:t>Inspection reports are produced as HTML for easy web viewing and saving/printing.</a:t>
            </a:r>
          </a:p>
          <a:p>
            <a:r>
              <a:rPr lang="en-GB" sz="2400" dirty="0"/>
              <a:t>If there is an LTA which has failed, then the point of failure from the API-579 standard is quoted, advice regarding rerating the vessel and an estimate for the repair dimensions are given.</a:t>
            </a:r>
          </a:p>
          <a:p>
            <a:r>
              <a:rPr lang="en-GB" sz="2400" dirty="0"/>
              <a:t>If historical figures are available, then an estimated lifespan for the vessel is calculated and a recommended reinspection date is given.</a:t>
            </a:r>
          </a:p>
        </p:txBody>
      </p:sp>
      <p:pic>
        <p:nvPicPr>
          <p:cNvPr id="26" name="Picture 25">
            <a:extLst>
              <a:ext uri="{FF2B5EF4-FFF2-40B4-BE49-F238E27FC236}">
                <a16:creationId xmlns:a16="http://schemas.microsoft.com/office/drawing/2014/main" id="{EB814C9D-D52B-4BB2-9A8F-CDE2A65899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66537" y="0"/>
            <a:ext cx="4025462" cy="6858000"/>
          </a:xfrm>
          <a:prstGeom prst="rect">
            <a:avLst/>
          </a:prstGeom>
          <a:noFill/>
          <a:ln>
            <a:noFill/>
          </a:ln>
        </p:spPr>
      </p:pic>
    </p:spTree>
    <p:extLst>
      <p:ext uri="{BB962C8B-B14F-4D97-AF65-F5344CB8AC3E}">
        <p14:creationId xmlns:p14="http://schemas.microsoft.com/office/powerpoint/2010/main" val="92555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938-AD1A-951D-5C9C-69E6664F1F7B}"/>
              </a:ext>
            </a:extLst>
          </p:cNvPr>
          <p:cNvSpPr>
            <a:spLocks noGrp="1"/>
          </p:cNvSpPr>
          <p:nvPr>
            <p:ph type="title"/>
          </p:nvPr>
        </p:nvSpPr>
        <p:spPr>
          <a:xfrm>
            <a:off x="646111" y="-9294"/>
            <a:ext cx="10028306" cy="1347206"/>
          </a:xfrm>
        </p:spPr>
        <p:txBody>
          <a:bodyPr/>
          <a:lstStyle/>
          <a:p>
            <a:r>
              <a:rPr lang="en-GB" sz="4200" i="0" dirty="0">
                <a:solidFill>
                  <a:schemeClr val="bg2">
                    <a:lumMod val="20000"/>
                    <a:lumOff val="80000"/>
                  </a:schemeClr>
                </a:solidFill>
                <a:effectLst/>
              </a:rPr>
              <a:t>Road Map</a:t>
            </a:r>
            <a:br>
              <a:rPr lang="en-GB" sz="4200" i="0" dirty="0">
                <a:solidFill>
                  <a:schemeClr val="bg2">
                    <a:lumMod val="20000"/>
                    <a:lumOff val="80000"/>
                  </a:schemeClr>
                </a:solidFill>
                <a:effectLst/>
              </a:rPr>
            </a:br>
            <a:endParaRPr lang="en-GB" dirty="0">
              <a:solidFill>
                <a:schemeClr val="bg2">
                  <a:lumMod val="20000"/>
                  <a:lumOff val="80000"/>
                </a:schemeClr>
              </a:solidFill>
            </a:endParaRPr>
          </a:p>
        </p:txBody>
      </p:sp>
      <p:sp>
        <p:nvSpPr>
          <p:cNvPr id="4" name="Rectangle 3">
            <a:extLst>
              <a:ext uri="{FF2B5EF4-FFF2-40B4-BE49-F238E27FC236}">
                <a16:creationId xmlns:a16="http://schemas.microsoft.com/office/drawing/2014/main" id="{64B60644-B37B-1864-A76D-BCAD6004FAA9}"/>
              </a:ext>
            </a:extLst>
          </p:cNvPr>
          <p:cNvSpPr/>
          <p:nvPr/>
        </p:nvSpPr>
        <p:spPr>
          <a:xfrm flipH="1">
            <a:off x="766712" y="1101954"/>
            <a:ext cx="216000" cy="444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8" name="Content Placeholder 5">
            <a:extLst>
              <a:ext uri="{FF2B5EF4-FFF2-40B4-BE49-F238E27FC236}">
                <a16:creationId xmlns:a16="http://schemas.microsoft.com/office/drawing/2014/main" id="{131CF359-7A26-8A03-6C18-1F3E7F396268}"/>
              </a:ext>
            </a:extLst>
          </p:cNvPr>
          <p:cNvSpPr>
            <a:spLocks noGrp="1"/>
          </p:cNvSpPr>
          <p:nvPr>
            <p:ph idx="1"/>
          </p:nvPr>
        </p:nvSpPr>
        <p:spPr>
          <a:xfrm>
            <a:off x="1186689" y="1080486"/>
            <a:ext cx="9805362" cy="4742798"/>
          </a:xfrm>
        </p:spPr>
        <p:txBody>
          <a:bodyPr>
            <a:normAutofit fontScale="85000" lnSpcReduction="20000"/>
          </a:bodyPr>
          <a:lstStyle/>
          <a:p>
            <a:r>
              <a:rPr lang="en-GB" sz="2800" dirty="0">
                <a:solidFill>
                  <a:schemeClr val="bg2">
                    <a:lumMod val="20000"/>
                    <a:lumOff val="80000"/>
                  </a:schemeClr>
                </a:solidFill>
                <a:latin typeface="Arial" panose="020B0604020202020204" pitchFamily="34" charset="0"/>
                <a:cs typeface="Arial" panose="020B0604020202020204" pitchFamily="34" charset="0"/>
              </a:rPr>
              <a:t>So far we had about £1 M funding from Innovate UK to develop our unique product.  Most developers considering automating NDT data processing are exploring ways of employing standard AI products.  However such products require large data and at present no such data is openly available, partly because of its proprietary nature.  Also most current AI products produce results that are not explainable and are unlikely to be approved by regulatory bodies.</a:t>
            </a:r>
          </a:p>
          <a:p>
            <a:r>
              <a:rPr lang="en-GB" sz="2800" dirty="0">
                <a:solidFill>
                  <a:schemeClr val="bg2">
                    <a:lumMod val="20000"/>
                    <a:lumOff val="80000"/>
                  </a:schemeClr>
                </a:solidFill>
                <a:latin typeface="Arial" panose="020B0604020202020204" pitchFamily="34" charset="0"/>
                <a:ea typeface="Nirmala UI Semilight" panose="020B0402040204020203" pitchFamily="34" charset="0"/>
                <a:cs typeface="Arial" panose="020B0604020202020204" pitchFamily="34" charset="0"/>
              </a:rPr>
              <a:t>Developing Decision Trees like ours is known to be an arduous task and most companies and even academic groups do not have the resources to afford such development.  However, once developed Decision Trees offer explainable results.  </a:t>
            </a:r>
          </a:p>
          <a:p>
            <a:r>
              <a:rPr lang="en-GB" sz="2800" i="0" dirty="0">
                <a:solidFill>
                  <a:schemeClr val="bg2">
                    <a:lumMod val="20000"/>
                    <a:lumOff val="80000"/>
                  </a:schemeClr>
                </a:solidFill>
                <a:effectLst/>
                <a:latin typeface="Arial" panose="020B0604020202020204" pitchFamily="34" charset="0"/>
                <a:cs typeface="Arial" panose="020B0604020202020204" pitchFamily="34" charset="0"/>
              </a:rPr>
              <a:t>At present we are funded by the Innovate UK a Smart Grant extending </a:t>
            </a:r>
            <a:r>
              <a:rPr lang="en-GB" sz="2800" i="0" dirty="0" err="1">
                <a:solidFill>
                  <a:schemeClr val="bg2">
                    <a:lumMod val="20000"/>
                    <a:lumOff val="80000"/>
                  </a:schemeClr>
                </a:solidFill>
                <a:effectLst/>
                <a:latin typeface="Arial" panose="020B0604020202020204" pitchFamily="34" charset="0"/>
                <a:cs typeface="Arial" panose="020B0604020202020204" pitchFamily="34" charset="0"/>
              </a:rPr>
              <a:t>AutoNDE</a:t>
            </a:r>
            <a:r>
              <a:rPr lang="en-GB" sz="2800" i="0" dirty="0">
                <a:solidFill>
                  <a:schemeClr val="bg2">
                    <a:lumMod val="20000"/>
                    <a:lumOff val="80000"/>
                  </a:schemeClr>
                </a:solidFill>
                <a:effectLst/>
                <a:latin typeface="Arial" panose="020B0604020202020204" pitchFamily="34" charset="0"/>
                <a:cs typeface="Arial" panose="020B0604020202020204" pitchFamily="34" charset="0"/>
              </a:rPr>
              <a:t> capabilities and developing a GUI as recommended by our industrial informants.</a:t>
            </a:r>
          </a:p>
          <a:p>
            <a:endParaRPr lang="en-GB" sz="2200" i="0" dirty="0">
              <a:solidFill>
                <a:schemeClr val="bg2">
                  <a:lumMod val="20000"/>
                  <a:lumOff val="80000"/>
                </a:schemeClr>
              </a:solidFill>
              <a:effectLst/>
              <a:latin typeface="Arial" panose="020B0604020202020204" pitchFamily="34" charset="0"/>
              <a:cs typeface="Arial" panose="020B0604020202020204" pitchFamily="34" charset="0"/>
            </a:endParaRPr>
          </a:p>
          <a:p>
            <a:endParaRPr lang="en-GB" sz="2200" dirty="0">
              <a:solidFill>
                <a:schemeClr val="bg2">
                  <a:lumMod val="20000"/>
                  <a:lumOff val="80000"/>
                </a:schemeClr>
              </a:solidFill>
              <a:latin typeface="Arial" panose="020B0604020202020204" pitchFamily="34" charset="0"/>
              <a:ea typeface="Nirmala UI Semilight" panose="020B0402040204020203" pitchFamily="34" charset="0"/>
              <a:cs typeface="Arial" panose="020B0604020202020204" pitchFamily="34" charset="0"/>
            </a:endParaRPr>
          </a:p>
        </p:txBody>
      </p:sp>
    </p:spTree>
    <p:extLst>
      <p:ext uri="{BB962C8B-B14F-4D97-AF65-F5344CB8AC3E}">
        <p14:creationId xmlns:p14="http://schemas.microsoft.com/office/powerpoint/2010/main" val="28667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938-AD1A-951D-5C9C-69E6664F1F7B}"/>
              </a:ext>
            </a:extLst>
          </p:cNvPr>
          <p:cNvSpPr>
            <a:spLocks noGrp="1"/>
          </p:cNvSpPr>
          <p:nvPr>
            <p:ph type="title"/>
          </p:nvPr>
        </p:nvSpPr>
        <p:spPr>
          <a:xfrm>
            <a:off x="646111" y="-9294"/>
            <a:ext cx="10028306" cy="1347206"/>
          </a:xfrm>
        </p:spPr>
        <p:txBody>
          <a:bodyPr/>
          <a:lstStyle/>
          <a:p>
            <a:r>
              <a:rPr lang="en-GB" sz="4200" i="0" dirty="0">
                <a:solidFill>
                  <a:schemeClr val="bg2">
                    <a:lumMod val="20000"/>
                    <a:lumOff val="80000"/>
                  </a:schemeClr>
                </a:solidFill>
                <a:effectLst/>
              </a:rPr>
              <a:t>Road Map</a:t>
            </a:r>
            <a:br>
              <a:rPr lang="en-GB" sz="4200" i="0" dirty="0">
                <a:solidFill>
                  <a:schemeClr val="bg2">
                    <a:lumMod val="20000"/>
                    <a:lumOff val="80000"/>
                  </a:schemeClr>
                </a:solidFill>
                <a:effectLst/>
              </a:rPr>
            </a:br>
            <a:endParaRPr lang="en-GB" dirty="0">
              <a:solidFill>
                <a:schemeClr val="bg2">
                  <a:lumMod val="20000"/>
                  <a:lumOff val="80000"/>
                </a:schemeClr>
              </a:solidFill>
            </a:endParaRPr>
          </a:p>
        </p:txBody>
      </p:sp>
      <p:sp>
        <p:nvSpPr>
          <p:cNvPr id="4" name="Rectangle 3">
            <a:extLst>
              <a:ext uri="{FF2B5EF4-FFF2-40B4-BE49-F238E27FC236}">
                <a16:creationId xmlns:a16="http://schemas.microsoft.com/office/drawing/2014/main" id="{64B60644-B37B-1864-A76D-BCAD6004FAA9}"/>
              </a:ext>
            </a:extLst>
          </p:cNvPr>
          <p:cNvSpPr/>
          <p:nvPr/>
        </p:nvSpPr>
        <p:spPr>
          <a:xfrm flipH="1">
            <a:off x="766712" y="1101954"/>
            <a:ext cx="216000" cy="4449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AF7CA19E-AF40-01A3-2371-DCE137A5B1CA}"/>
              </a:ext>
            </a:extLst>
          </p:cNvPr>
          <p:cNvSpPr>
            <a:spLocks noGrp="1"/>
          </p:cNvSpPr>
          <p:nvPr>
            <p:ph idx="1"/>
          </p:nvPr>
        </p:nvSpPr>
        <p:spPr>
          <a:xfrm>
            <a:off x="1103312" y="840134"/>
            <a:ext cx="9571105" cy="4867647"/>
          </a:xfrm>
        </p:spPr>
        <p:txBody>
          <a:bodyPr>
            <a:normAutofit/>
          </a:bodyPr>
          <a:lstStyle/>
          <a:p>
            <a:r>
              <a:rPr lang="en-GB" sz="2400" dirty="0">
                <a:solidFill>
                  <a:schemeClr val="bg2">
                    <a:lumMod val="20000"/>
                    <a:lumOff val="80000"/>
                  </a:schemeClr>
                </a:solidFill>
                <a:latin typeface="Arial" panose="020B0604020202020204" pitchFamily="34" charset="0"/>
                <a:cs typeface="Arial" panose="020B0604020202020204" pitchFamily="34" charset="0"/>
              </a:rPr>
              <a:t>We wish to start engaging various NDT users and providers. We propose to let them use our software for a very small licence fee on the basis that beta-test it and provide us with their data to keep training our codes and improving its performance. Meanwhile if they find our automatically generated inspection reports acceptable they can start signing them off under their own certification.</a:t>
            </a:r>
          </a:p>
          <a:p>
            <a:endParaRPr lang="en-GB" sz="2400" dirty="0">
              <a:solidFill>
                <a:schemeClr val="bg2">
                  <a:lumMod val="20000"/>
                  <a:lumOff val="80000"/>
                </a:schemeClr>
              </a:solidFill>
              <a:latin typeface="Arial" panose="020B0604020202020204" pitchFamily="34" charset="0"/>
              <a:cs typeface="Arial" panose="020B0604020202020204" pitchFamily="34" charset="0"/>
            </a:endParaRPr>
          </a:p>
          <a:p>
            <a:r>
              <a:rPr lang="en-GB" sz="2400" dirty="0">
                <a:solidFill>
                  <a:schemeClr val="bg2">
                    <a:lumMod val="20000"/>
                    <a:lumOff val="80000"/>
                  </a:schemeClr>
                </a:solidFill>
                <a:latin typeface="Arial" panose="020B0604020202020204" pitchFamily="34" charset="0"/>
                <a:cs typeface="Arial" panose="020B0604020202020204" pitchFamily="34" charset="0"/>
              </a:rPr>
              <a:t> We envisage that this strategy will allow us to have about 100 user cases, which can be used for approval by a Regulator.</a:t>
            </a:r>
          </a:p>
          <a:p>
            <a:endParaRPr lang="en-GB" sz="2200" dirty="0">
              <a:solidFill>
                <a:schemeClr val="bg2">
                  <a:lumMod val="20000"/>
                  <a:lumOff val="80000"/>
                </a:schemeClr>
              </a:solidFill>
              <a:latin typeface="Arial" panose="020B0604020202020204" pitchFamily="34" charset="0"/>
              <a:ea typeface="Nirmala UI Semilight" panose="020B0402040204020203" pitchFamily="34" charset="0"/>
              <a:cs typeface="Arial" panose="020B0604020202020204" pitchFamily="34" charset="0"/>
            </a:endParaRPr>
          </a:p>
        </p:txBody>
      </p:sp>
    </p:spTree>
    <p:extLst>
      <p:ext uri="{BB962C8B-B14F-4D97-AF65-F5344CB8AC3E}">
        <p14:creationId xmlns:p14="http://schemas.microsoft.com/office/powerpoint/2010/main" val="49783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938-AD1A-951D-5C9C-69E6664F1F7B}"/>
              </a:ext>
            </a:extLst>
          </p:cNvPr>
          <p:cNvSpPr>
            <a:spLocks noGrp="1"/>
          </p:cNvSpPr>
          <p:nvPr>
            <p:ph type="title"/>
          </p:nvPr>
        </p:nvSpPr>
        <p:spPr/>
        <p:txBody>
          <a:bodyPr/>
          <a:lstStyle/>
          <a:p>
            <a:r>
              <a:rPr lang="en-GB" dirty="0">
                <a:solidFill>
                  <a:schemeClr val="bg2">
                    <a:lumMod val="20000"/>
                    <a:lumOff val="80000"/>
                  </a:schemeClr>
                </a:solidFill>
              </a:rPr>
              <a:t>Problem</a:t>
            </a:r>
          </a:p>
        </p:txBody>
      </p:sp>
      <p:sp>
        <p:nvSpPr>
          <p:cNvPr id="3" name="Content Placeholder 2">
            <a:extLst>
              <a:ext uri="{FF2B5EF4-FFF2-40B4-BE49-F238E27FC236}">
                <a16:creationId xmlns:a16="http://schemas.microsoft.com/office/drawing/2014/main" id="{4073DC35-6182-83BB-5826-0F11B6B3FE08}"/>
              </a:ext>
            </a:extLst>
          </p:cNvPr>
          <p:cNvSpPr>
            <a:spLocks noGrp="1"/>
          </p:cNvSpPr>
          <p:nvPr>
            <p:ph idx="1"/>
          </p:nvPr>
        </p:nvSpPr>
        <p:spPr>
          <a:xfrm>
            <a:off x="1103312" y="1292525"/>
            <a:ext cx="9879113" cy="4195481"/>
          </a:xfrm>
        </p:spPr>
        <p:txBody>
          <a:bodyPr>
            <a:normAutofit/>
          </a:bodyPr>
          <a:lstStyle/>
          <a:p>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NDT (Non-</a:t>
            </a:r>
            <a:r>
              <a:rPr lang="en-GB" sz="2400" dirty="0">
                <a:solidFill>
                  <a:schemeClr val="bg2">
                    <a:lumMod val="20000"/>
                    <a:lumOff val="80000"/>
                  </a:schemeClr>
                </a:solidFill>
                <a:latin typeface="Arial" panose="020B0604020202020204" pitchFamily="34" charset="0"/>
                <a:ea typeface="Times New Roman" panose="02020603050405020304" pitchFamily="18" charset="0"/>
              </a:rPr>
              <a:t>Destructive Testing) is</a:t>
            </a:r>
            <a:r>
              <a:rPr lang="en-GB" sz="2400" b="0" i="0" dirty="0">
                <a:solidFill>
                  <a:schemeClr val="bg2">
                    <a:lumMod val="20000"/>
                    <a:lumOff val="80000"/>
                  </a:schemeClr>
                </a:solidFill>
                <a:effectLst/>
                <a:latin typeface="arial" panose="020B0604020202020204" pitchFamily="34" charset="0"/>
              </a:rPr>
              <a:t> a technique used by many industries</a:t>
            </a:r>
            <a:r>
              <a:rPr lang="en-GB" sz="2400" i="0" dirty="0">
                <a:solidFill>
                  <a:schemeClr val="bg2">
                    <a:lumMod val="20000"/>
                    <a:lumOff val="80000"/>
                  </a:schemeClr>
                </a:solidFill>
                <a:effectLst/>
                <a:latin typeface="arial" panose="020B0604020202020204" pitchFamily="34" charset="0"/>
              </a:rPr>
              <a:t> to evaluate components and structure without causing any damage. Data collection is being automated at a large pace</a:t>
            </a:r>
            <a:r>
              <a:rPr lang="en-GB" sz="2400" dirty="0">
                <a:solidFill>
                  <a:schemeClr val="bg2">
                    <a:lumMod val="20000"/>
                    <a:lumOff val="80000"/>
                  </a:schemeClr>
                </a:solidFill>
                <a:latin typeface="arial" panose="020B0604020202020204" pitchFamily="34" charset="0"/>
              </a:rPr>
              <a:t>, while</a:t>
            </a:r>
            <a:r>
              <a:rPr lang="en-GB" sz="2400" i="0" dirty="0">
                <a:solidFill>
                  <a:schemeClr val="bg2">
                    <a:lumMod val="20000"/>
                    <a:lumOff val="80000"/>
                  </a:schemeClr>
                </a:solidFill>
                <a:effectLst/>
                <a:latin typeface="arial" panose="020B0604020202020204" pitchFamily="34" charset="0"/>
              </a:rPr>
              <a:t> automation of data interpretation is lagging behind. </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To give just one example, three out of France's 56 nuclear reactors have been shut in January because of the cracks found near welds on their safety cooling systems. This accounts for a prolonged loss of over 6% of the France's nuclear capacity. Regular NDT inspections significantly reduce the likelihood of major accidents. However, the industry faces shortage of suitably qualified personnel, and conclusions made by NDT inspectors are not 100% reliable.</a:t>
            </a:r>
            <a:endParaRPr lang="en-GB" sz="2400" dirty="0">
              <a:solidFill>
                <a:schemeClr val="bg2">
                  <a:lumMod val="20000"/>
                  <a:lumOff val="80000"/>
                </a:schemeClr>
              </a:solidFill>
            </a:endParaRPr>
          </a:p>
        </p:txBody>
      </p:sp>
      <p:sp>
        <p:nvSpPr>
          <p:cNvPr id="4" name="Rectangle 3">
            <a:extLst>
              <a:ext uri="{FF2B5EF4-FFF2-40B4-BE49-F238E27FC236}">
                <a16:creationId xmlns:a16="http://schemas.microsoft.com/office/drawing/2014/main" id="{BDF09310-1456-A73D-D8F6-D69F9337579E}"/>
              </a:ext>
            </a:extLst>
          </p:cNvPr>
          <p:cNvSpPr/>
          <p:nvPr/>
        </p:nvSpPr>
        <p:spPr>
          <a:xfrm flipH="1">
            <a:off x="766712" y="1535091"/>
            <a:ext cx="216000" cy="320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599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938-AD1A-951D-5C9C-69E6664F1F7B}"/>
              </a:ext>
            </a:extLst>
          </p:cNvPr>
          <p:cNvSpPr>
            <a:spLocks noGrp="1"/>
          </p:cNvSpPr>
          <p:nvPr>
            <p:ph type="title"/>
          </p:nvPr>
        </p:nvSpPr>
        <p:spPr/>
        <p:txBody>
          <a:bodyPr/>
          <a:lstStyle/>
          <a:p>
            <a:r>
              <a:rPr lang="en-GB" dirty="0">
                <a:solidFill>
                  <a:schemeClr val="bg2">
                    <a:lumMod val="20000"/>
                    <a:lumOff val="80000"/>
                  </a:schemeClr>
                </a:solidFill>
              </a:rPr>
              <a:t>Solution</a:t>
            </a:r>
          </a:p>
        </p:txBody>
      </p:sp>
      <p:sp>
        <p:nvSpPr>
          <p:cNvPr id="3" name="Content Placeholder 2">
            <a:extLst>
              <a:ext uri="{FF2B5EF4-FFF2-40B4-BE49-F238E27FC236}">
                <a16:creationId xmlns:a16="http://schemas.microsoft.com/office/drawing/2014/main" id="{4073DC35-6182-83BB-5826-0F11B6B3FE08}"/>
              </a:ext>
            </a:extLst>
          </p:cNvPr>
          <p:cNvSpPr>
            <a:spLocks noGrp="1"/>
          </p:cNvSpPr>
          <p:nvPr>
            <p:ph idx="1"/>
          </p:nvPr>
        </p:nvSpPr>
        <p:spPr>
          <a:xfrm>
            <a:off x="1103312" y="1408024"/>
            <a:ext cx="10215997" cy="4195481"/>
          </a:xfrm>
        </p:spPr>
        <p:txBody>
          <a:bodyPr>
            <a:normAutofit/>
          </a:bodyPr>
          <a:lstStyle/>
          <a:p>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For several years now SML (Sound Mathematics Ltd.) has been developing </a:t>
            </a:r>
            <a:r>
              <a:rPr lang="en-GB" sz="2400" dirty="0" err="1">
                <a:solidFill>
                  <a:schemeClr val="bg2">
                    <a:lumMod val="20000"/>
                    <a:lumOff val="80000"/>
                  </a:schemeClr>
                </a:solidFill>
                <a:effectLst/>
                <a:latin typeface="Arial" panose="020B0604020202020204" pitchFamily="34" charset="0"/>
                <a:ea typeface="Times New Roman" panose="02020603050405020304" pitchFamily="18" charset="0"/>
              </a:rPr>
              <a:t>AutoNDE</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 a unique explainable AI for interpreting data collected with a linear PAUT (</a:t>
            </a:r>
            <a:r>
              <a:rPr lang="en-GB" sz="2400" dirty="0">
                <a:solidFill>
                  <a:schemeClr val="bg2">
                    <a:lumMod val="20000"/>
                    <a:lumOff val="80000"/>
                  </a:schemeClr>
                </a:solidFill>
                <a:latin typeface="Arial" panose="020B0604020202020204" pitchFamily="34" charset="0"/>
                <a:ea typeface="Times New Roman" panose="02020603050405020304" pitchFamily="18" charset="0"/>
              </a:rPr>
              <a:t>Ph</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ased </a:t>
            </a:r>
            <a:r>
              <a:rPr lang="en-GB" sz="2400" dirty="0">
                <a:solidFill>
                  <a:schemeClr val="bg2">
                    <a:lumMod val="20000"/>
                    <a:lumOff val="80000"/>
                  </a:schemeClr>
                </a:solidFill>
                <a:latin typeface="Arial" panose="020B0604020202020204" pitchFamily="34" charset="0"/>
                <a:ea typeface="Times New Roman" panose="02020603050405020304" pitchFamily="18" charset="0"/>
              </a:rPr>
              <a:t>A</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rray of Ultrasonic Transducers). </a:t>
            </a:r>
            <a:r>
              <a:rPr lang="en-GB" sz="2400" dirty="0" err="1">
                <a:solidFill>
                  <a:schemeClr val="bg2">
                    <a:lumMod val="20000"/>
                    <a:lumOff val="80000"/>
                  </a:schemeClr>
                </a:solidFill>
                <a:latin typeface="Arial" panose="020B0604020202020204" pitchFamily="34" charset="0"/>
                <a:ea typeface="Times New Roman" panose="02020603050405020304" pitchFamily="18" charset="0"/>
              </a:rPr>
              <a:t>AutoNDE</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 has been designed to characterise cracks and extent of corrosion, relying on a modification of a widely used signal processing algorithm TFM (Total Focusing Method) and innovative approach to taking into account surface undulations - the main source of error. The AI module of </a:t>
            </a:r>
            <a:r>
              <a:rPr lang="en-GB" sz="2400" dirty="0" err="1">
                <a:solidFill>
                  <a:schemeClr val="bg2">
                    <a:lumMod val="20000"/>
                    <a:lumOff val="80000"/>
                  </a:schemeClr>
                </a:solidFill>
                <a:effectLst/>
                <a:latin typeface="Arial" panose="020B0604020202020204" pitchFamily="34" charset="0"/>
                <a:ea typeface="Times New Roman" panose="02020603050405020304" pitchFamily="18" charset="0"/>
              </a:rPr>
              <a:t>AutoNDE</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 is a Decision Tree, which utilises OpenCV image processing algorithms </a:t>
            </a:r>
            <a:r>
              <a:rPr lang="en-GB" sz="2400">
                <a:solidFill>
                  <a:schemeClr val="bg2">
                    <a:lumMod val="20000"/>
                    <a:lumOff val="80000"/>
                  </a:schemeClr>
                </a:solidFill>
                <a:effectLst/>
                <a:latin typeface="Arial" panose="020B0604020202020204" pitchFamily="34" charset="0"/>
                <a:ea typeface="Times New Roman" panose="02020603050405020304" pitchFamily="18" charset="0"/>
              </a:rPr>
              <a:t>and mimics </a:t>
            </a:r>
            <a:r>
              <a:rPr lang="en-GB" sz="2400" dirty="0">
                <a:solidFill>
                  <a:schemeClr val="bg2">
                    <a:lumMod val="20000"/>
                    <a:lumOff val="80000"/>
                  </a:schemeClr>
                </a:solidFill>
                <a:effectLst/>
                <a:latin typeface="Arial" panose="020B0604020202020204" pitchFamily="34" charset="0"/>
                <a:ea typeface="Times New Roman" panose="02020603050405020304" pitchFamily="18" charset="0"/>
              </a:rPr>
              <a:t>thought processes of human inspectors. As all decision trees it relies on "if ... then" rules and therefore, produces explainable results.</a:t>
            </a:r>
            <a:endParaRPr lang="en-GB" sz="2400" dirty="0">
              <a:solidFill>
                <a:schemeClr val="bg2">
                  <a:lumMod val="20000"/>
                  <a:lumOff val="80000"/>
                </a:schemeClr>
              </a:solidFill>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9D3300AB-627F-AD7D-6F75-0C37392E6ED6}"/>
              </a:ext>
            </a:extLst>
          </p:cNvPr>
          <p:cNvSpPr/>
          <p:nvPr/>
        </p:nvSpPr>
        <p:spPr>
          <a:xfrm flipH="1">
            <a:off x="766712" y="1929727"/>
            <a:ext cx="216000" cy="3204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519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89DA-3D5D-4CDD-AC9A-615B744F051B}"/>
              </a:ext>
            </a:extLst>
          </p:cNvPr>
          <p:cNvSpPr>
            <a:spLocks noGrp="1"/>
          </p:cNvSpPr>
          <p:nvPr>
            <p:ph type="title"/>
          </p:nvPr>
        </p:nvSpPr>
        <p:spPr>
          <a:xfrm>
            <a:off x="640080" y="325369"/>
            <a:ext cx="4368602" cy="1956841"/>
          </a:xfrm>
        </p:spPr>
        <p:txBody>
          <a:bodyPr anchor="b">
            <a:normAutofit/>
          </a:bodyPr>
          <a:lstStyle/>
          <a:p>
            <a:r>
              <a:rPr lang="en-GB" sz="5400" dirty="0"/>
              <a:t>DPS Experiment</a:t>
            </a:r>
          </a:p>
        </p:txBody>
      </p:sp>
      <p:sp>
        <p:nvSpPr>
          <p:cNvPr id="3" name="Content Placeholder 2">
            <a:extLst>
              <a:ext uri="{FF2B5EF4-FFF2-40B4-BE49-F238E27FC236}">
                <a16:creationId xmlns:a16="http://schemas.microsoft.com/office/drawing/2014/main" id="{734D84F5-421E-4F86-828C-D7C8326EE84C}"/>
              </a:ext>
            </a:extLst>
          </p:cNvPr>
          <p:cNvSpPr>
            <a:spLocks noGrp="1"/>
          </p:cNvSpPr>
          <p:nvPr>
            <p:ph idx="1"/>
          </p:nvPr>
        </p:nvSpPr>
        <p:spPr>
          <a:xfrm>
            <a:off x="640080" y="2872899"/>
            <a:ext cx="4243589" cy="3320668"/>
          </a:xfrm>
        </p:spPr>
        <p:txBody>
          <a:bodyPr>
            <a:normAutofit/>
          </a:bodyPr>
          <a:lstStyle/>
          <a:p>
            <a:pPr marL="0" indent="0">
              <a:buNone/>
            </a:pPr>
            <a:r>
              <a:rPr lang="en-GB" sz="2400" dirty="0">
                <a:latin typeface="+mn-lt"/>
                <a:cs typeface="Arial" panose="020B0604020202020204" pitchFamily="34" charset="0"/>
              </a:rPr>
              <a:t>DPS experiment with notches similar to planar fatigue cracks </a:t>
            </a:r>
            <a:r>
              <a:rPr lang="en-GB" sz="2400" dirty="0">
                <a:latin typeface="Arial" panose="020B0604020202020204" pitchFamily="34" charset="0"/>
                <a:cs typeface="Arial" panose="020B0604020202020204" pitchFamily="34" charset="0"/>
              </a:rPr>
              <a:t>	</a:t>
            </a:r>
            <a:endParaRPr lang="en-GB" sz="2200" dirty="0"/>
          </a:p>
        </p:txBody>
      </p:sp>
      <p:sp>
        <p:nvSpPr>
          <p:cNvPr id="45" name="Text Box 16">
            <a:extLst>
              <a:ext uri="{FF2B5EF4-FFF2-40B4-BE49-F238E27FC236}">
                <a16:creationId xmlns:a16="http://schemas.microsoft.com/office/drawing/2014/main" id="{BC8083CD-66C3-4B4D-A425-801421FD801C}"/>
              </a:ext>
            </a:extLst>
          </p:cNvPr>
          <p:cNvSpPr txBox="1">
            <a:spLocks noChangeArrowheads="1"/>
          </p:cNvSpPr>
          <p:nvPr/>
        </p:nvSpPr>
        <p:spPr bwMode="auto">
          <a:xfrm>
            <a:off x="8438695" y="3023221"/>
            <a:ext cx="2547238" cy="848966"/>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notch</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6" name="Text Box 13">
            <a:extLst>
              <a:ext uri="{FF2B5EF4-FFF2-40B4-BE49-F238E27FC236}">
                <a16:creationId xmlns:a16="http://schemas.microsoft.com/office/drawing/2014/main" id="{5275FD55-1368-43CD-ADBD-01FA1844078F}"/>
              </a:ext>
            </a:extLst>
          </p:cNvPr>
          <p:cNvSpPr txBox="1">
            <a:spLocks noChangeArrowheads="1"/>
          </p:cNvSpPr>
          <p:nvPr/>
        </p:nvSpPr>
        <p:spPr bwMode="auto">
          <a:xfrm>
            <a:off x="8230341" y="3835649"/>
            <a:ext cx="2755592" cy="512603"/>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1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steel  block</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8" name="Text Box 12">
            <a:extLst>
              <a:ext uri="{FF2B5EF4-FFF2-40B4-BE49-F238E27FC236}">
                <a16:creationId xmlns:a16="http://schemas.microsoft.com/office/drawing/2014/main" id="{3E239974-9BDC-4B86-81BF-86CC054BB544}"/>
              </a:ext>
            </a:extLst>
          </p:cNvPr>
          <p:cNvSpPr txBox="1">
            <a:spLocks noChangeArrowheads="1"/>
          </p:cNvSpPr>
          <p:nvPr/>
        </p:nvSpPr>
        <p:spPr bwMode="auto">
          <a:xfrm>
            <a:off x="6254423" y="2636630"/>
            <a:ext cx="3300518" cy="685621"/>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1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water</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cxnSp>
        <p:nvCxnSpPr>
          <p:cNvPr id="49" name="AutoShape 8">
            <a:extLst>
              <a:ext uri="{FF2B5EF4-FFF2-40B4-BE49-F238E27FC236}">
                <a16:creationId xmlns:a16="http://schemas.microsoft.com/office/drawing/2014/main" id="{EA27FF4C-B466-47A3-838A-8866E797C104}"/>
              </a:ext>
            </a:extLst>
          </p:cNvPr>
          <p:cNvCxnSpPr>
            <a:cxnSpLocks noChangeShapeType="1"/>
          </p:cNvCxnSpPr>
          <p:nvPr/>
        </p:nvCxnSpPr>
        <p:spPr bwMode="auto">
          <a:xfrm>
            <a:off x="6325011" y="3147879"/>
            <a:ext cx="0" cy="1237986"/>
          </a:xfrm>
          <a:prstGeom prst="straightConnector1">
            <a:avLst/>
          </a:prstGeom>
          <a:solidFill>
            <a:schemeClr val="tx2">
              <a:lumMod val="20000"/>
              <a:lumOff val="80000"/>
            </a:schemeClr>
          </a:solidFill>
          <a:ln w="19050">
            <a:solidFill>
              <a:srgbClr val="000000"/>
            </a:solidFill>
            <a:round/>
            <a:headEnd/>
            <a:tailEnd/>
          </a:ln>
        </p:spPr>
      </p:cxnSp>
      <p:sp>
        <p:nvSpPr>
          <p:cNvPr id="43" name="Text Box 27">
            <a:extLst>
              <a:ext uri="{FF2B5EF4-FFF2-40B4-BE49-F238E27FC236}">
                <a16:creationId xmlns:a16="http://schemas.microsoft.com/office/drawing/2014/main" id="{130B5565-BD24-4709-A8FA-63B14EC59501}"/>
              </a:ext>
            </a:extLst>
          </p:cNvPr>
          <p:cNvSpPr txBox="1">
            <a:spLocks noChangeArrowheads="1"/>
          </p:cNvSpPr>
          <p:nvPr/>
        </p:nvSpPr>
        <p:spPr bwMode="auto">
          <a:xfrm>
            <a:off x="9368989" y="4729319"/>
            <a:ext cx="1430992" cy="517977"/>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flat side</a:t>
            </a:r>
            <a:endParaRPr lang="en-GB"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4" name="Text Box 28">
            <a:extLst>
              <a:ext uri="{FF2B5EF4-FFF2-40B4-BE49-F238E27FC236}">
                <a16:creationId xmlns:a16="http://schemas.microsoft.com/office/drawing/2014/main" id="{2D3B34B8-0A3A-4D66-9589-28F699125A2C}"/>
              </a:ext>
            </a:extLst>
          </p:cNvPr>
          <p:cNvSpPr txBox="1">
            <a:spLocks noChangeArrowheads="1"/>
          </p:cNvSpPr>
          <p:nvPr/>
        </p:nvSpPr>
        <p:spPr bwMode="auto">
          <a:xfrm>
            <a:off x="9481224" y="2337501"/>
            <a:ext cx="1485937" cy="711081"/>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notched side</a:t>
            </a:r>
            <a:endParaRPr lang="en-GB"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1" name="Freeform: Shape 40">
            <a:extLst>
              <a:ext uri="{FF2B5EF4-FFF2-40B4-BE49-F238E27FC236}">
                <a16:creationId xmlns:a16="http://schemas.microsoft.com/office/drawing/2014/main" id="{78DF5C4D-805A-4682-A45B-4259D57AFF6D}"/>
              </a:ext>
            </a:extLst>
          </p:cNvPr>
          <p:cNvSpPr/>
          <p:nvPr/>
        </p:nvSpPr>
        <p:spPr>
          <a:xfrm>
            <a:off x="6331217" y="3036163"/>
            <a:ext cx="4341741" cy="261948"/>
          </a:xfrm>
          <a:custGeom>
            <a:avLst/>
            <a:gdLst>
              <a:gd name="connsiteX0" fmla="*/ 0 w 3109599"/>
              <a:gd name="connsiteY0" fmla="*/ 77753 h 135971"/>
              <a:gd name="connsiteX1" fmla="*/ 1805940 w 3109599"/>
              <a:gd name="connsiteY1" fmla="*/ 70133 h 135971"/>
              <a:gd name="connsiteX2" fmla="*/ 2556510 w 3109599"/>
              <a:gd name="connsiteY2" fmla="*/ 134903 h 135971"/>
              <a:gd name="connsiteX3" fmla="*/ 2945130 w 3109599"/>
              <a:gd name="connsiteY3" fmla="*/ 9173 h 135971"/>
              <a:gd name="connsiteX4" fmla="*/ 3074670 w 3109599"/>
              <a:gd name="connsiteY4" fmla="*/ 9173 h 135971"/>
              <a:gd name="connsiteX5" fmla="*/ 3108960 w 3109599"/>
              <a:gd name="connsiteY5" fmla="*/ 5363 h 135971"/>
              <a:gd name="connsiteX6" fmla="*/ 3093720 w 3109599"/>
              <a:gd name="connsiteY6" fmla="*/ 5363 h 13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9599" h="135971">
                <a:moveTo>
                  <a:pt x="0" y="77753"/>
                </a:moveTo>
                <a:lnTo>
                  <a:pt x="1805940" y="70133"/>
                </a:lnTo>
                <a:cubicBezTo>
                  <a:pt x="2232025" y="79658"/>
                  <a:pt x="2366645" y="145063"/>
                  <a:pt x="2556510" y="134903"/>
                </a:cubicBezTo>
                <a:cubicBezTo>
                  <a:pt x="2746375" y="124743"/>
                  <a:pt x="2858770" y="30128"/>
                  <a:pt x="2945130" y="9173"/>
                </a:cubicBezTo>
                <a:cubicBezTo>
                  <a:pt x="3031490" y="-11782"/>
                  <a:pt x="3047365" y="9808"/>
                  <a:pt x="3074670" y="9173"/>
                </a:cubicBezTo>
                <a:cubicBezTo>
                  <a:pt x="3101975" y="8538"/>
                  <a:pt x="3105785" y="5998"/>
                  <a:pt x="3108960" y="5363"/>
                </a:cubicBezTo>
                <a:cubicBezTo>
                  <a:pt x="3112135" y="4728"/>
                  <a:pt x="3102927" y="5045"/>
                  <a:pt x="3093720" y="5363"/>
                </a:cubicBezTo>
              </a:path>
            </a:pathLst>
          </a:custGeom>
          <a:solidFill>
            <a:schemeClr val="tx2">
              <a:lumMod val="20000"/>
              <a:lumOff val="80000"/>
            </a:schemeClr>
          </a:solidFill>
          <a:ln w="19050"/>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cxnSp>
        <p:nvCxnSpPr>
          <p:cNvPr id="69" name="AutoShape 52">
            <a:extLst>
              <a:ext uri="{FF2B5EF4-FFF2-40B4-BE49-F238E27FC236}">
                <a16:creationId xmlns:a16="http://schemas.microsoft.com/office/drawing/2014/main" id="{6883FBC7-7C3B-433D-BFA7-934DB1E5BEFA}"/>
              </a:ext>
            </a:extLst>
          </p:cNvPr>
          <p:cNvCxnSpPr>
            <a:cxnSpLocks noChangeShapeType="1"/>
          </p:cNvCxnSpPr>
          <p:nvPr/>
        </p:nvCxnSpPr>
        <p:spPr bwMode="auto">
          <a:xfrm>
            <a:off x="7177438" y="2470011"/>
            <a:ext cx="2251996" cy="1075"/>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8" name="Group 7">
            <a:extLst>
              <a:ext uri="{FF2B5EF4-FFF2-40B4-BE49-F238E27FC236}">
                <a16:creationId xmlns:a16="http://schemas.microsoft.com/office/drawing/2014/main" id="{94E78CE0-C970-E6AF-ED5D-5D6BBB433CBD}"/>
              </a:ext>
            </a:extLst>
          </p:cNvPr>
          <p:cNvGrpSpPr/>
          <p:nvPr/>
        </p:nvGrpSpPr>
        <p:grpSpPr>
          <a:xfrm>
            <a:off x="5093481" y="1860524"/>
            <a:ext cx="5886118" cy="3413909"/>
            <a:chOff x="5093481" y="1860524"/>
            <a:chExt cx="5886118" cy="3413909"/>
          </a:xfrm>
        </p:grpSpPr>
        <p:grpSp>
          <p:nvGrpSpPr>
            <p:cNvPr id="71" name="Group 70">
              <a:extLst>
                <a:ext uri="{FF2B5EF4-FFF2-40B4-BE49-F238E27FC236}">
                  <a16:creationId xmlns:a16="http://schemas.microsoft.com/office/drawing/2014/main" id="{95599E5E-B6F9-464A-A671-931D3F0EEEF6}"/>
                </a:ext>
              </a:extLst>
            </p:cNvPr>
            <p:cNvGrpSpPr/>
            <p:nvPr/>
          </p:nvGrpSpPr>
          <p:grpSpPr>
            <a:xfrm>
              <a:off x="5104018" y="1863524"/>
              <a:ext cx="5875581" cy="3410909"/>
              <a:chOff x="5104018" y="1863524"/>
              <a:chExt cx="5875581" cy="3410909"/>
            </a:xfrm>
          </p:grpSpPr>
          <p:grpSp>
            <p:nvGrpSpPr>
              <p:cNvPr id="5" name="Group 4">
                <a:extLst>
                  <a:ext uri="{FF2B5EF4-FFF2-40B4-BE49-F238E27FC236}">
                    <a16:creationId xmlns:a16="http://schemas.microsoft.com/office/drawing/2014/main" id="{ACEA838E-4202-48C2-B83F-B156F5FD1304}"/>
                  </a:ext>
                </a:extLst>
              </p:cNvPr>
              <p:cNvGrpSpPr/>
              <p:nvPr/>
            </p:nvGrpSpPr>
            <p:grpSpPr>
              <a:xfrm>
                <a:off x="5104018" y="1863524"/>
                <a:ext cx="5875581" cy="3410909"/>
                <a:chOff x="5104018" y="1863524"/>
                <a:chExt cx="5875581" cy="3410909"/>
              </a:xfrm>
            </p:grpSpPr>
            <p:grpSp>
              <p:nvGrpSpPr>
                <p:cNvPr id="52" name="Group 51">
                  <a:extLst>
                    <a:ext uri="{FF2B5EF4-FFF2-40B4-BE49-F238E27FC236}">
                      <a16:creationId xmlns:a16="http://schemas.microsoft.com/office/drawing/2014/main" id="{BB941C7B-835A-498D-AEE7-512DA35F70B6}"/>
                    </a:ext>
                  </a:extLst>
                </p:cNvPr>
                <p:cNvGrpSpPr>
                  <a:grpSpLocks/>
                </p:cNvGrpSpPr>
                <p:nvPr/>
              </p:nvGrpSpPr>
              <p:grpSpPr bwMode="auto">
                <a:xfrm>
                  <a:off x="5104018" y="1863524"/>
                  <a:ext cx="5875581" cy="3410909"/>
                  <a:chOff x="1965" y="5206"/>
                  <a:chExt cx="6627" cy="3174"/>
                </a:xfrm>
                <a:solidFill>
                  <a:schemeClr val="tx2">
                    <a:lumMod val="20000"/>
                    <a:lumOff val="80000"/>
                  </a:schemeClr>
                </a:solidFill>
              </p:grpSpPr>
              <p:cxnSp>
                <p:nvCxnSpPr>
                  <p:cNvPr id="53" name="AutoShape 11">
                    <a:extLst>
                      <a:ext uri="{FF2B5EF4-FFF2-40B4-BE49-F238E27FC236}">
                        <a16:creationId xmlns:a16="http://schemas.microsoft.com/office/drawing/2014/main" id="{5F3B03CE-0702-432F-BB75-2F64B968D80D}"/>
                      </a:ext>
                    </a:extLst>
                  </p:cNvPr>
                  <p:cNvCxnSpPr>
                    <a:cxnSpLocks noChangeShapeType="1"/>
                  </p:cNvCxnSpPr>
                  <p:nvPr/>
                </p:nvCxnSpPr>
                <p:spPr bwMode="auto">
                  <a:xfrm>
                    <a:off x="8194" y="6394"/>
                    <a:ext cx="1" cy="0"/>
                  </a:xfrm>
                  <a:prstGeom prst="straightConnector1">
                    <a:avLst/>
                  </a:prstGeom>
                  <a:grpFill/>
                  <a:ln w="19050">
                    <a:solidFill>
                      <a:srgbClr val="000000"/>
                    </a:solidFill>
                    <a:round/>
                    <a:headEnd/>
                    <a:tailEnd/>
                  </a:ln>
                </p:spPr>
              </p:cxnSp>
              <p:grpSp>
                <p:nvGrpSpPr>
                  <p:cNvPr id="54" name="Group 53">
                    <a:extLst>
                      <a:ext uri="{FF2B5EF4-FFF2-40B4-BE49-F238E27FC236}">
                        <a16:creationId xmlns:a16="http://schemas.microsoft.com/office/drawing/2014/main" id="{781A99F6-77DC-49A3-8997-9B6742322512}"/>
                      </a:ext>
                    </a:extLst>
                  </p:cNvPr>
                  <p:cNvGrpSpPr>
                    <a:grpSpLocks/>
                  </p:cNvGrpSpPr>
                  <p:nvPr/>
                </p:nvGrpSpPr>
                <p:grpSpPr bwMode="auto">
                  <a:xfrm>
                    <a:off x="1965" y="5206"/>
                    <a:ext cx="6627" cy="3174"/>
                    <a:chOff x="1965" y="5216"/>
                    <a:chExt cx="6627" cy="3174"/>
                  </a:xfrm>
                  <a:grpFill/>
                </p:grpSpPr>
                <p:grpSp>
                  <p:nvGrpSpPr>
                    <p:cNvPr id="56" name="Group 55">
                      <a:extLst>
                        <a:ext uri="{FF2B5EF4-FFF2-40B4-BE49-F238E27FC236}">
                          <a16:creationId xmlns:a16="http://schemas.microsoft.com/office/drawing/2014/main" id="{A5B33CA5-AE0B-4836-A44C-849A75579269}"/>
                        </a:ext>
                      </a:extLst>
                    </p:cNvPr>
                    <p:cNvGrpSpPr>
                      <a:grpSpLocks/>
                    </p:cNvGrpSpPr>
                    <p:nvPr/>
                  </p:nvGrpSpPr>
                  <p:grpSpPr bwMode="auto">
                    <a:xfrm>
                      <a:off x="1965" y="5216"/>
                      <a:ext cx="6627" cy="3174"/>
                      <a:chOff x="1965" y="5236"/>
                      <a:chExt cx="6627" cy="3174"/>
                    </a:xfrm>
                    <a:grpFill/>
                  </p:grpSpPr>
                  <p:cxnSp>
                    <p:nvCxnSpPr>
                      <p:cNvPr id="57" name="AutoShape 15">
                        <a:extLst>
                          <a:ext uri="{FF2B5EF4-FFF2-40B4-BE49-F238E27FC236}">
                            <a16:creationId xmlns:a16="http://schemas.microsoft.com/office/drawing/2014/main" id="{1CC4A7AC-4747-4EEF-98A5-982774FE692F}"/>
                          </a:ext>
                        </a:extLst>
                      </p:cNvPr>
                      <p:cNvCxnSpPr>
                        <a:cxnSpLocks noChangeShapeType="1"/>
                      </p:cNvCxnSpPr>
                      <p:nvPr/>
                    </p:nvCxnSpPr>
                    <p:spPr bwMode="auto">
                      <a:xfrm>
                        <a:off x="8224" y="6364"/>
                        <a:ext cx="1" cy="1296"/>
                      </a:xfrm>
                      <a:prstGeom prst="straightConnector1">
                        <a:avLst/>
                      </a:prstGeom>
                      <a:grpFill/>
                      <a:ln w="19050">
                        <a:solidFill>
                          <a:srgbClr val="000000"/>
                        </a:solidFill>
                        <a:round/>
                        <a:headEnd/>
                        <a:tailEnd/>
                      </a:ln>
                    </p:spPr>
                  </p:cxnSp>
                  <p:grpSp>
                    <p:nvGrpSpPr>
                      <p:cNvPr id="58" name="Group 57">
                        <a:extLst>
                          <a:ext uri="{FF2B5EF4-FFF2-40B4-BE49-F238E27FC236}">
                            <a16:creationId xmlns:a16="http://schemas.microsoft.com/office/drawing/2014/main" id="{05F59434-747F-4C9B-9FB7-DE15B09F8985}"/>
                          </a:ext>
                        </a:extLst>
                      </p:cNvPr>
                      <p:cNvGrpSpPr>
                        <a:grpSpLocks/>
                      </p:cNvGrpSpPr>
                      <p:nvPr/>
                    </p:nvGrpSpPr>
                    <p:grpSpPr bwMode="auto">
                      <a:xfrm>
                        <a:off x="1965" y="5236"/>
                        <a:ext cx="6627" cy="3174"/>
                        <a:chOff x="1965" y="5236"/>
                        <a:chExt cx="6627" cy="3174"/>
                      </a:xfrm>
                      <a:grpFill/>
                    </p:grpSpPr>
                    <p:sp>
                      <p:nvSpPr>
                        <p:cNvPr id="59" name="Rectangle 58">
                          <a:extLst>
                            <a:ext uri="{FF2B5EF4-FFF2-40B4-BE49-F238E27FC236}">
                              <a16:creationId xmlns:a16="http://schemas.microsoft.com/office/drawing/2014/main" id="{6CBF9872-558C-4969-8D28-B2151B101C3E}"/>
                            </a:ext>
                          </a:extLst>
                        </p:cNvPr>
                        <p:cNvSpPr>
                          <a:spLocks noChangeArrowheads="1"/>
                        </p:cNvSpPr>
                        <p:nvPr/>
                      </p:nvSpPr>
                      <p:spPr bwMode="auto">
                        <a:xfrm>
                          <a:off x="4384" y="5865"/>
                          <a:ext cx="2518" cy="78"/>
                        </a:xfrm>
                        <a:prstGeom prst="rect">
                          <a:avLst/>
                        </a:prstGeom>
                        <a:grpFill/>
                        <a:ln w="12700">
                          <a:solidFill>
                            <a:srgbClr val="41719C"/>
                          </a:solidFill>
                          <a:miter lim="800000"/>
                          <a:headEnd/>
                          <a:tailEnd/>
                        </a:ln>
                      </p:spPr>
                      <p:txBody>
                        <a:bodyPr rot="0" vert="horz" wrap="square" lIns="91440" tIns="45720" rIns="91440" bIns="45720" anchor="ctr" anchorCtr="0" upright="1">
                          <a:noAutofit/>
                        </a:bodyPr>
                        <a:lstStyle/>
                        <a:p>
                          <a:endParaRPr lang="en-GB"/>
                        </a:p>
                      </p:txBody>
                    </p:sp>
                    <p:cxnSp>
                      <p:nvCxnSpPr>
                        <p:cNvPr id="60" name="AutoShape 52">
                          <a:extLst>
                            <a:ext uri="{FF2B5EF4-FFF2-40B4-BE49-F238E27FC236}">
                              <a16:creationId xmlns:a16="http://schemas.microsoft.com/office/drawing/2014/main" id="{BA44C7F6-3F54-4404-80A5-EE9B875CCA9B}"/>
                            </a:ext>
                          </a:extLst>
                        </p:cNvPr>
                        <p:cNvCxnSpPr>
                          <a:cxnSpLocks noChangeShapeType="1"/>
                        </p:cNvCxnSpPr>
                        <p:nvPr/>
                      </p:nvCxnSpPr>
                      <p:spPr bwMode="auto">
                        <a:xfrm>
                          <a:off x="4377" y="5839"/>
                          <a:ext cx="2540" cy="1"/>
                        </a:xfrm>
                        <a:prstGeom prst="straightConnector1">
                          <a:avLst/>
                        </a:prstGeom>
                        <a:grpFill/>
                        <a:ln w="19050">
                          <a:solidFill>
                            <a:srgbClr val="000000"/>
                          </a:solidFill>
                          <a:round/>
                          <a:headEnd/>
                          <a:tailEnd/>
                        </a:ln>
                      </p:spPr>
                    </p:cxnSp>
                    <p:grpSp>
                      <p:nvGrpSpPr>
                        <p:cNvPr id="61" name="Group 60">
                          <a:extLst>
                            <a:ext uri="{FF2B5EF4-FFF2-40B4-BE49-F238E27FC236}">
                              <a16:creationId xmlns:a16="http://schemas.microsoft.com/office/drawing/2014/main" id="{2410A43C-BA72-4A30-B4D9-98042CC69095}"/>
                            </a:ext>
                          </a:extLst>
                        </p:cNvPr>
                        <p:cNvGrpSpPr>
                          <a:grpSpLocks/>
                        </p:cNvGrpSpPr>
                        <p:nvPr/>
                      </p:nvGrpSpPr>
                      <p:grpSpPr bwMode="auto">
                        <a:xfrm>
                          <a:off x="1965" y="5236"/>
                          <a:ext cx="6627" cy="3174"/>
                          <a:chOff x="1965" y="5266"/>
                          <a:chExt cx="6627" cy="3174"/>
                        </a:xfrm>
                        <a:grpFill/>
                      </p:grpSpPr>
                      <p:sp>
                        <p:nvSpPr>
                          <p:cNvPr id="68" name="Text Box 16">
                            <a:extLst>
                              <a:ext uri="{FF2B5EF4-FFF2-40B4-BE49-F238E27FC236}">
                                <a16:creationId xmlns:a16="http://schemas.microsoft.com/office/drawing/2014/main" id="{0D4E1BF9-FDF3-477D-A5C8-D2C5AC08A2AD}"/>
                              </a:ext>
                            </a:extLst>
                          </p:cNvPr>
                          <p:cNvSpPr txBox="1">
                            <a:spLocks noChangeArrowheads="1"/>
                          </p:cNvSpPr>
                          <p:nvPr/>
                        </p:nvSpPr>
                        <p:spPr bwMode="auto">
                          <a:xfrm>
                            <a:off x="3349" y="6495"/>
                            <a:ext cx="2436" cy="11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notches</a:t>
                            </a:r>
                            <a:endParaRPr lang="en-GB"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64" name="Text Box 6">
                            <a:extLst>
                              <a:ext uri="{FF2B5EF4-FFF2-40B4-BE49-F238E27FC236}">
                                <a16:creationId xmlns:a16="http://schemas.microsoft.com/office/drawing/2014/main" id="{F10491DC-6414-4481-9503-9B22DA36DF3C}"/>
                              </a:ext>
                            </a:extLst>
                          </p:cNvPr>
                          <p:cNvSpPr txBox="1">
                            <a:spLocks noChangeArrowheads="1"/>
                          </p:cNvSpPr>
                          <p:nvPr/>
                        </p:nvSpPr>
                        <p:spPr bwMode="auto">
                          <a:xfrm>
                            <a:off x="3299" y="7579"/>
                            <a:ext cx="5293" cy="8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           50           100            150         200                                            	                     x, mm</a:t>
                            </a:r>
                            <a:endParaRPr lang="en-GB"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66" name="Text Box 11">
                            <a:extLst>
                              <a:ext uri="{FF2B5EF4-FFF2-40B4-BE49-F238E27FC236}">
                                <a16:creationId xmlns:a16="http://schemas.microsoft.com/office/drawing/2014/main" id="{5D677087-7DC3-4075-BA99-3BC80268DA69}"/>
                              </a:ext>
                            </a:extLst>
                          </p:cNvPr>
                          <p:cNvSpPr txBox="1">
                            <a:spLocks noChangeArrowheads="1"/>
                          </p:cNvSpPr>
                          <p:nvPr/>
                        </p:nvSpPr>
                        <p:spPr bwMode="auto">
                          <a:xfrm>
                            <a:off x="2572" y="5266"/>
                            <a:ext cx="6020" cy="7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transducer array</a:t>
                            </a:r>
                            <a:endParaRPr lang="en-GB"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cxnSp>
                        <p:nvCxnSpPr>
                          <p:cNvPr id="62" name="AutoShape 49">
                            <a:extLst>
                              <a:ext uri="{FF2B5EF4-FFF2-40B4-BE49-F238E27FC236}">
                                <a16:creationId xmlns:a16="http://schemas.microsoft.com/office/drawing/2014/main" id="{7E5FE1DA-17D0-4165-A868-B7D5401671E4}"/>
                              </a:ext>
                            </a:extLst>
                          </p:cNvPr>
                          <p:cNvCxnSpPr>
                            <a:cxnSpLocks noChangeShapeType="1"/>
                          </p:cNvCxnSpPr>
                          <p:nvPr/>
                        </p:nvCxnSpPr>
                        <p:spPr bwMode="auto">
                          <a:xfrm>
                            <a:off x="3332" y="5941"/>
                            <a:ext cx="0" cy="682"/>
                          </a:xfrm>
                          <a:prstGeom prst="straightConnector1">
                            <a:avLst/>
                          </a:prstGeom>
                          <a:grpFill/>
                          <a:ln w="19050">
                            <a:solidFill>
                              <a:srgbClr val="000000"/>
                            </a:solidFill>
                            <a:prstDash val="dash"/>
                            <a:round/>
                            <a:headEnd/>
                            <a:tailEnd/>
                          </a:ln>
                        </p:spPr>
                      </p:cxnSp>
                      <p:pic>
                        <p:nvPicPr>
                          <p:cNvPr id="63" name="Picture 62">
                            <a:extLst>
                              <a:ext uri="{FF2B5EF4-FFF2-40B4-BE49-F238E27FC236}">
                                <a16:creationId xmlns:a16="http://schemas.microsoft.com/office/drawing/2014/main" id="{88D68AF3-6793-470C-895E-2196CE79C573}"/>
                              </a:ext>
                            </a:extLst>
                          </p:cNvPr>
                          <p:cNvPicPr>
                            <a:picLocks noChangeAspect="1"/>
                          </p:cNvPicPr>
                          <p:nvPr/>
                        </p:nvPicPr>
                        <p:blipFill>
                          <a:blip r:embed="rId3">
                            <a:extLst>
                              <a:ext uri="{28A0092B-C50C-407E-A947-70E740481C1C}">
                                <a14:useLocalDpi xmlns:a14="http://schemas.microsoft.com/office/drawing/2010/main" val="0"/>
                              </a:ext>
                            </a:extLst>
                          </a:blip>
                          <a:srcRect l="10036" t="11214" r="82635" b="85188"/>
                          <a:stretch>
                            <a:fillRect/>
                          </a:stretch>
                        </p:blipFill>
                        <p:spPr bwMode="auto">
                          <a:xfrm rot="16200000">
                            <a:off x="1836" y="6519"/>
                            <a:ext cx="841" cy="583"/>
                          </a:xfrm>
                          <a:prstGeom prst="rect">
                            <a:avLst/>
                          </a:prstGeom>
                          <a:grpFill/>
                        </p:spPr>
                      </p:pic>
                      <p:cxnSp>
                        <p:nvCxnSpPr>
                          <p:cNvPr id="65" name="Straight Connector 64">
                            <a:extLst>
                              <a:ext uri="{FF2B5EF4-FFF2-40B4-BE49-F238E27FC236}">
                                <a16:creationId xmlns:a16="http://schemas.microsoft.com/office/drawing/2014/main" id="{038EA13E-72BC-4E1D-9806-F9CA2FAF7F1A}"/>
                              </a:ext>
                            </a:extLst>
                          </p:cNvPr>
                          <p:cNvCxnSpPr>
                            <a:cxnSpLocks noChangeShapeType="1"/>
                          </p:cNvCxnSpPr>
                          <p:nvPr/>
                        </p:nvCxnSpPr>
                        <p:spPr bwMode="auto">
                          <a:xfrm>
                            <a:off x="5555" y="6748"/>
                            <a:ext cx="224" cy="204"/>
                          </a:xfrm>
                          <a:prstGeom prst="line">
                            <a:avLst/>
                          </a:prstGeom>
                          <a:grpFill/>
                          <a:ln w="28575">
                            <a:solidFill>
                              <a:srgbClr val="C00000"/>
                            </a:solidFill>
                            <a:round/>
                            <a:headEnd/>
                            <a:tailEnd/>
                          </a:ln>
                        </p:spPr>
                      </p:cxnSp>
                      <p:cxnSp>
                        <p:nvCxnSpPr>
                          <p:cNvPr id="67" name="Straight Connector 66">
                            <a:extLst>
                              <a:ext uri="{FF2B5EF4-FFF2-40B4-BE49-F238E27FC236}">
                                <a16:creationId xmlns:a16="http://schemas.microsoft.com/office/drawing/2014/main" id="{65296495-B741-445F-8B8B-72494E5CB698}"/>
                              </a:ext>
                            </a:extLst>
                          </p:cNvPr>
                          <p:cNvCxnSpPr>
                            <a:cxnSpLocks noChangeShapeType="1"/>
                          </p:cNvCxnSpPr>
                          <p:nvPr/>
                        </p:nvCxnSpPr>
                        <p:spPr bwMode="auto">
                          <a:xfrm>
                            <a:off x="4595" y="6477"/>
                            <a:ext cx="0" cy="273"/>
                          </a:xfrm>
                          <a:prstGeom prst="line">
                            <a:avLst/>
                          </a:prstGeom>
                          <a:grpFill/>
                          <a:ln w="28575">
                            <a:solidFill>
                              <a:srgbClr val="C00000"/>
                            </a:solidFill>
                            <a:round/>
                            <a:headEnd/>
                            <a:tailEnd/>
                          </a:ln>
                        </p:spPr>
                      </p:cxnSp>
                    </p:grpSp>
                  </p:grpSp>
                </p:grpSp>
                <p:cxnSp>
                  <p:nvCxnSpPr>
                    <p:cNvPr id="55" name="AutoShape 46">
                      <a:extLst>
                        <a:ext uri="{FF2B5EF4-FFF2-40B4-BE49-F238E27FC236}">
                          <a16:creationId xmlns:a16="http://schemas.microsoft.com/office/drawing/2014/main" id="{5EFDC9CC-5FF2-4826-87E8-EA72D8DD6DA8}"/>
                        </a:ext>
                      </a:extLst>
                    </p:cNvPr>
                    <p:cNvCxnSpPr>
                      <a:cxnSpLocks noChangeShapeType="1"/>
                    </p:cNvCxnSpPr>
                    <p:nvPr/>
                  </p:nvCxnSpPr>
                  <p:spPr bwMode="auto">
                    <a:xfrm>
                      <a:off x="3321" y="7518"/>
                      <a:ext cx="4881" cy="0"/>
                    </a:xfrm>
                    <a:prstGeom prst="straightConnector1">
                      <a:avLst/>
                    </a:prstGeom>
                    <a:grpFill/>
                    <a:ln w="19050">
                      <a:solidFill>
                        <a:srgbClr val="000000"/>
                      </a:solidFill>
                      <a:round/>
                      <a:headEnd/>
                      <a:tailEnd/>
                    </a:ln>
                  </p:spPr>
                </p:cxnSp>
              </p:grpSp>
            </p:grpSp>
            <p:sp>
              <p:nvSpPr>
                <p:cNvPr id="51" name="Text Box 32">
                  <a:extLst>
                    <a:ext uri="{FF2B5EF4-FFF2-40B4-BE49-F238E27FC236}">
                      <a16:creationId xmlns:a16="http://schemas.microsoft.com/office/drawing/2014/main" id="{B34DF2E6-8B0D-4E67-9048-CCF8A6EE7649}"/>
                    </a:ext>
                  </a:extLst>
                </p:cNvPr>
                <p:cNvSpPr txBox="1">
                  <a:spLocks noChangeArrowheads="1"/>
                </p:cNvSpPr>
                <p:nvPr/>
              </p:nvSpPr>
              <p:spPr bwMode="auto">
                <a:xfrm>
                  <a:off x="5618025" y="2194513"/>
                  <a:ext cx="684000" cy="307884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0</a:t>
                  </a:r>
                </a:p>
                <a:p>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-10 </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endParaRPr lang="en-US" sz="2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endPar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-40</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nSpc>
                      <a:spcPct val="150000"/>
                    </a:lnSpc>
                  </a:pPr>
                  <a:r>
                    <a:rPr lang="en-US"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en-GB" sz="2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grpSp>
          <p:sp>
            <p:nvSpPr>
              <p:cNvPr id="70" name="Rectangle 69">
                <a:extLst>
                  <a:ext uri="{FF2B5EF4-FFF2-40B4-BE49-F238E27FC236}">
                    <a16:creationId xmlns:a16="http://schemas.microsoft.com/office/drawing/2014/main" id="{7CA58336-B272-4CEC-941C-600392359C3E}"/>
                  </a:ext>
                </a:extLst>
              </p:cNvPr>
              <p:cNvSpPr>
                <a:spLocks noChangeArrowheads="1"/>
              </p:cNvSpPr>
              <p:nvPr/>
            </p:nvSpPr>
            <p:spPr bwMode="auto">
              <a:xfrm>
                <a:off x="7192519" y="2480199"/>
                <a:ext cx="2232491" cy="83822"/>
              </a:xfrm>
              <a:prstGeom prst="rect">
                <a:avLst/>
              </a:prstGeom>
              <a:solidFill>
                <a:srgbClr val="FFFF00"/>
              </a:solidFill>
              <a:ln w="12700">
                <a:solidFill>
                  <a:srgbClr val="41719C"/>
                </a:solidFill>
                <a:miter lim="800000"/>
                <a:headEnd/>
                <a:tailEnd/>
              </a:ln>
            </p:spPr>
            <p:txBody>
              <a:bodyPr rot="0" vert="horz" wrap="square" lIns="91440" tIns="45720" rIns="91440" bIns="45720" anchor="ctr" anchorCtr="0" upright="1">
                <a:noAutofit/>
              </a:bodyPr>
              <a:lstStyle/>
              <a:p>
                <a:endParaRPr lang="en-GB"/>
              </a:p>
            </p:txBody>
          </p:sp>
        </p:grpSp>
        <p:sp>
          <p:nvSpPr>
            <p:cNvPr id="7" name="Rectangle 6">
              <a:extLst>
                <a:ext uri="{FF2B5EF4-FFF2-40B4-BE49-F238E27FC236}">
                  <a16:creationId xmlns:a16="http://schemas.microsoft.com/office/drawing/2014/main" id="{AEA2B6AD-FDFD-9757-0281-8AB31E3CF50C}"/>
                </a:ext>
              </a:extLst>
            </p:cNvPr>
            <p:cNvSpPr/>
            <p:nvPr/>
          </p:nvSpPr>
          <p:spPr>
            <a:xfrm>
              <a:off x="5095569" y="3929402"/>
              <a:ext cx="532800" cy="1332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6D4C5F3-9BD6-F916-5E6A-C7B7A10238B4}"/>
                </a:ext>
              </a:extLst>
            </p:cNvPr>
            <p:cNvSpPr/>
            <p:nvPr/>
          </p:nvSpPr>
          <p:spPr>
            <a:xfrm>
              <a:off x="5093481" y="1860524"/>
              <a:ext cx="540000" cy="129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169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A396845-A131-48C8-96BA-D7E6275F1774}"/>
              </a:ext>
            </a:extLst>
          </p:cNvPr>
          <p:cNvSpPr>
            <a:spLocks noGrp="1" noChangeArrowheads="1"/>
          </p:cNvSpPr>
          <p:nvPr>
            <p:ph type="title"/>
          </p:nvPr>
        </p:nvSpPr>
        <p:spPr bwMode="auto">
          <a:xfrm>
            <a:off x="509717" y="200796"/>
            <a:ext cx="7936788"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DPS DATA:</a:t>
            </a:r>
            <a:b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POSSIBLE INSPECTION REPORT: </a:t>
            </a:r>
            <a:b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GB" altLang="zh-CN" sz="240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t>FSBuried24mm</a:t>
            </a:r>
            <a:br>
              <a:rPr kumimoji="0" lang="en-GB" altLang="zh-CN" sz="2400" i="0" u="none" strike="noStrike" cap="none" normalizeH="0" baseline="0" dirty="0">
                <a:ln>
                  <a:noFill/>
                </a:ln>
                <a:solidFill>
                  <a:schemeClr val="tx1"/>
                </a:solidFill>
                <a:effectLst/>
                <a:latin typeface="+mn-lt"/>
                <a:ea typeface="Times New Roman" panose="02020603050405020304" pitchFamily="18" charset="0"/>
                <a:cs typeface="Courier New" panose="02070309020205020404" pitchFamily="49" charset="0"/>
              </a:rPr>
            </a:br>
            <a:endParaRPr kumimoji="0" lang="en-GB" altLang="zh-CN" sz="24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Arial" panose="020B0604020202020204" pitchFamily="34" charset="0"/>
              </a:rPr>
              <a:t>TFM image </a:t>
            </a:r>
          </a:p>
        </p:txBody>
      </p:sp>
      <p:pic>
        <p:nvPicPr>
          <p:cNvPr id="12" name="Picture 11">
            <a:extLst>
              <a:ext uri="{FF2B5EF4-FFF2-40B4-BE49-F238E27FC236}">
                <a16:creationId xmlns:a16="http://schemas.microsoft.com/office/drawing/2014/main" id="{8200400F-F24E-4737-AA3B-3F320A8B5132}"/>
              </a:ext>
            </a:extLst>
          </p:cNvPr>
          <p:cNvPicPr/>
          <p:nvPr/>
        </p:nvPicPr>
        <p:blipFill rotWithShape="1">
          <a:blip r:embed="rId3">
            <a:extLst>
              <a:ext uri="{28A0092B-C50C-407E-A947-70E740481C1C}">
                <a14:useLocalDpi xmlns:a14="http://schemas.microsoft.com/office/drawing/2010/main" val="0"/>
              </a:ext>
            </a:extLst>
          </a:blip>
          <a:srcRect l="278" r="-107"/>
          <a:stretch/>
        </p:blipFill>
        <p:spPr bwMode="auto">
          <a:xfrm>
            <a:off x="637805" y="2858800"/>
            <a:ext cx="2988945" cy="1015663"/>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04B8FC2B-CE16-DD4A-5DB6-16714CEF33E3}"/>
              </a:ext>
            </a:extLst>
          </p:cNvPr>
          <p:cNvSpPr txBox="1"/>
          <p:nvPr/>
        </p:nvSpPr>
        <p:spPr>
          <a:xfrm>
            <a:off x="2129429" y="2552441"/>
            <a:ext cx="6989519" cy="2308324"/>
          </a:xfrm>
          <a:prstGeom prst="rect">
            <a:avLst/>
          </a:prstGeom>
          <a:noFill/>
        </p:spPr>
        <p:txBody>
          <a:bodyPr wrap="square" rtlCol="0">
            <a:spAutoFit/>
          </a:bodyPr>
          <a:lstStyle/>
          <a:p>
            <a:pPr marL="1620520" marR="205105">
              <a:spcAft>
                <a:spcPts val="0"/>
              </a:spcAft>
            </a:pPr>
            <a:r>
              <a:rPr lang="en-GB" sz="2400" dirty="0">
                <a:effectLst/>
                <a:ea typeface="Times New Roman" panose="02020603050405020304" pitchFamily="18" charset="0"/>
              </a:rPr>
              <a:t>A possible defect is detected.</a:t>
            </a:r>
          </a:p>
          <a:p>
            <a:pPr marL="1620520" marR="205105">
              <a:spcAft>
                <a:spcPts val="0"/>
              </a:spcAft>
            </a:pPr>
            <a:endParaRPr lang="en-GB" sz="2400" dirty="0">
              <a:effectLst/>
              <a:ea typeface="Times New Roman" panose="02020603050405020304" pitchFamily="18" charset="0"/>
            </a:endParaRPr>
          </a:p>
          <a:p>
            <a:pPr marL="1620520" marR="205105">
              <a:spcAft>
                <a:spcPts val="0"/>
              </a:spcAft>
            </a:pPr>
            <a:r>
              <a:rPr lang="en-GB" sz="2400" dirty="0">
                <a:effectLst/>
                <a:ea typeface="Times New Roman" panose="02020603050405020304" pitchFamily="18" charset="0"/>
              </a:rPr>
              <a:t>Defect depth = 8 mm</a:t>
            </a:r>
          </a:p>
          <a:p>
            <a:pPr marL="1620520" marR="205105">
              <a:spcAft>
                <a:spcPts val="0"/>
              </a:spcAft>
            </a:pPr>
            <a:r>
              <a:rPr lang="en-GB" sz="2400" dirty="0">
                <a:effectLst/>
                <a:ea typeface="Times New Roman" panose="02020603050405020304" pitchFamily="18" charset="0"/>
              </a:rPr>
              <a:t>Defect extent = 9 mm</a:t>
            </a:r>
          </a:p>
          <a:p>
            <a:pPr marL="1620520" marR="205105">
              <a:spcAft>
                <a:spcPts val="0"/>
              </a:spcAft>
            </a:pPr>
            <a:r>
              <a:rPr lang="en-GB" sz="2400" dirty="0">
                <a:effectLst/>
                <a:ea typeface="Times New Roman" panose="02020603050405020304" pitchFamily="18" charset="0"/>
              </a:rPr>
              <a:t>Defect orientation = 105 </a:t>
            </a:r>
            <a:r>
              <a:rPr lang="en-GB" sz="2400" dirty="0" err="1">
                <a:effectLst/>
                <a:ea typeface="Times New Roman" panose="02020603050405020304" pitchFamily="18" charset="0"/>
              </a:rPr>
              <a:t>deg</a:t>
            </a:r>
            <a:endParaRPr lang="en-GB" sz="2400" dirty="0">
              <a:effectLst/>
              <a:ea typeface="Times New Roman" panose="02020603050405020304" pitchFamily="18" charset="0"/>
            </a:endParaRPr>
          </a:p>
          <a:p>
            <a:pPr marL="1620520" marR="205105">
              <a:spcAft>
                <a:spcPts val="0"/>
              </a:spcAft>
            </a:pPr>
            <a:r>
              <a:rPr lang="en-GB" sz="2400" dirty="0">
                <a:effectLst/>
                <a:ea typeface="Times New Roman" panose="02020603050405020304" pitchFamily="18" charset="0"/>
              </a:rPr>
              <a:t>Report Quality = 60%</a:t>
            </a:r>
          </a:p>
        </p:txBody>
      </p:sp>
    </p:spTree>
    <p:extLst>
      <p:ext uri="{BB962C8B-B14F-4D97-AF65-F5344CB8AC3E}">
        <p14:creationId xmlns:p14="http://schemas.microsoft.com/office/powerpoint/2010/main" val="118835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A396845-A131-48C8-96BA-D7E6275F1774}"/>
              </a:ext>
            </a:extLst>
          </p:cNvPr>
          <p:cNvSpPr>
            <a:spLocks noGrp="1" noChangeArrowheads="1"/>
          </p:cNvSpPr>
          <p:nvPr>
            <p:ph type="title"/>
          </p:nvPr>
        </p:nvSpPr>
        <p:spPr bwMode="auto">
          <a:xfrm>
            <a:off x="536357" y="792301"/>
            <a:ext cx="734047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Westinghouse DATA:</a:t>
            </a:r>
            <a:b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POSSIBLE INSPECTION REPORT: </a:t>
            </a:r>
            <a:b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GB" altLang="zh-CN" sz="2400" b="0" i="0" strike="noStrike" cap="none" normalizeH="0" baseline="0" dirty="0" err="1">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Westinghouse_across_opposite</a:t>
            </a:r>
            <a:endParaRPr kumimoji="0" lang="en-GB" altLang="zh-CN" sz="2400" i="0"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Arial" panose="020B0604020202020204" pitchFamily="34" charset="0"/>
              </a:rPr>
              <a:t>TFM image </a:t>
            </a:r>
          </a:p>
        </p:txBody>
      </p:sp>
      <p:pic>
        <p:nvPicPr>
          <p:cNvPr id="7" name="Picture 6">
            <a:extLst>
              <a:ext uri="{FF2B5EF4-FFF2-40B4-BE49-F238E27FC236}">
                <a16:creationId xmlns:a16="http://schemas.microsoft.com/office/drawing/2014/main" id="{3A2CFCA6-058F-4D0C-BD86-700DAD0A3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08" y="3330257"/>
            <a:ext cx="2610035" cy="1490460"/>
          </a:xfrm>
          <a:prstGeom prst="rect">
            <a:avLst/>
          </a:prstGeom>
        </p:spPr>
      </p:pic>
      <p:sp>
        <p:nvSpPr>
          <p:cNvPr id="17" name="TextBox 16">
            <a:extLst>
              <a:ext uri="{FF2B5EF4-FFF2-40B4-BE49-F238E27FC236}">
                <a16:creationId xmlns:a16="http://schemas.microsoft.com/office/drawing/2014/main" id="{324962B6-BD4F-4B20-A912-F8546EE5F369}"/>
              </a:ext>
            </a:extLst>
          </p:cNvPr>
          <p:cNvSpPr txBox="1"/>
          <p:nvPr/>
        </p:nvSpPr>
        <p:spPr>
          <a:xfrm>
            <a:off x="4194762" y="3217075"/>
            <a:ext cx="6602673" cy="1938992"/>
          </a:xfrm>
          <a:prstGeom prst="rect">
            <a:avLst/>
          </a:prstGeom>
          <a:noFill/>
        </p:spPr>
        <p:txBody>
          <a:bodyPr wrap="square">
            <a:spAutoFit/>
          </a:bodyPr>
          <a:lstStyle/>
          <a:p>
            <a:r>
              <a:rPr lang="en-GB" sz="2400" dirty="0"/>
              <a:t>A possible planar defect is detected.</a:t>
            </a:r>
          </a:p>
          <a:p>
            <a:endParaRPr lang="en-GB" sz="2400" dirty="0"/>
          </a:p>
          <a:p>
            <a:r>
              <a:rPr lang="en-GB" sz="2400" dirty="0"/>
              <a:t>Defect depth = 9 mm</a:t>
            </a:r>
          </a:p>
          <a:p>
            <a:r>
              <a:rPr lang="en-GB" sz="2400" dirty="0"/>
              <a:t>Defect extent = 7 mm</a:t>
            </a:r>
          </a:p>
          <a:p>
            <a:r>
              <a:rPr lang="en-GB" sz="2400" dirty="0"/>
              <a:t>Defect orientation = 0 </a:t>
            </a:r>
            <a:r>
              <a:rPr lang="en-GB" sz="2400" dirty="0" err="1"/>
              <a:t>deg</a:t>
            </a:r>
            <a:r>
              <a:rPr lang="en-GB" sz="2400" dirty="0"/>
              <a:t> </a:t>
            </a:r>
          </a:p>
        </p:txBody>
      </p:sp>
      <p:cxnSp>
        <p:nvCxnSpPr>
          <p:cNvPr id="19" name="Straight Connector 18">
            <a:extLst>
              <a:ext uri="{FF2B5EF4-FFF2-40B4-BE49-F238E27FC236}">
                <a16:creationId xmlns:a16="http://schemas.microsoft.com/office/drawing/2014/main" id="{8DF059A1-6551-455D-8B32-0CF26836ED62}"/>
              </a:ext>
            </a:extLst>
          </p:cNvPr>
          <p:cNvCxnSpPr>
            <a:cxnSpLocks/>
          </p:cNvCxnSpPr>
          <p:nvPr/>
        </p:nvCxnSpPr>
        <p:spPr>
          <a:xfrm>
            <a:off x="678405" y="2423601"/>
            <a:ext cx="2984400"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3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A396845-A131-48C8-96BA-D7E6275F1774}"/>
              </a:ext>
            </a:extLst>
          </p:cNvPr>
          <p:cNvSpPr>
            <a:spLocks noGrp="1" noChangeArrowheads="1"/>
          </p:cNvSpPr>
          <p:nvPr>
            <p:ph type="title"/>
          </p:nvPr>
        </p:nvSpPr>
        <p:spPr bwMode="auto">
          <a:xfrm>
            <a:off x="536357" y="960977"/>
            <a:ext cx="822776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Aft>
                <a:spcPct val="0"/>
              </a:spcAft>
            </a:pPr>
            <a: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AMEC DATA:</a:t>
            </a:r>
            <a:b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POSSIBLE INSPECTION REPORT: </a:t>
            </a:r>
            <a:b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GB" altLang="zh-CN" sz="24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AMEC data</a:t>
            </a:r>
            <a:endParaRPr kumimoji="0" lang="en-GB" altLang="zh-CN" sz="24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Arial" panose="020B0604020202020204" pitchFamily="34" charset="0"/>
              </a:rPr>
              <a:t>TFM image (uncropped)                     TFM image (cropped)</a:t>
            </a:r>
          </a:p>
        </p:txBody>
      </p:sp>
      <p:sp>
        <p:nvSpPr>
          <p:cNvPr id="15" name="TextBox 14">
            <a:extLst>
              <a:ext uri="{FF2B5EF4-FFF2-40B4-BE49-F238E27FC236}">
                <a16:creationId xmlns:a16="http://schemas.microsoft.com/office/drawing/2014/main" id="{232D872E-A868-4835-A972-2934AC5800E8}"/>
              </a:ext>
            </a:extLst>
          </p:cNvPr>
          <p:cNvSpPr txBox="1"/>
          <p:nvPr/>
        </p:nvSpPr>
        <p:spPr>
          <a:xfrm>
            <a:off x="4284082" y="4600212"/>
            <a:ext cx="7008922" cy="2585323"/>
          </a:xfrm>
          <a:prstGeom prst="rect">
            <a:avLst/>
          </a:prstGeom>
          <a:noFill/>
        </p:spPr>
        <p:txBody>
          <a:bodyPr wrap="square">
            <a:spAutoFit/>
          </a:bodyPr>
          <a:lstStyle/>
          <a:p>
            <a:pPr marL="1620520" marR="205105">
              <a:spcAft>
                <a:spcPts val="0"/>
              </a:spcAft>
            </a:pPr>
            <a:r>
              <a:rPr lang="en-GB" sz="2400" dirty="0">
                <a:effectLst/>
                <a:ea typeface="Times New Roman" panose="02020603050405020304" pitchFamily="18" charset="0"/>
              </a:rPr>
              <a:t>A possible defect is detected.</a:t>
            </a:r>
          </a:p>
          <a:p>
            <a:pPr marL="1620520" marR="205105">
              <a:spcAft>
                <a:spcPts val="0"/>
              </a:spcAft>
            </a:pPr>
            <a:endParaRPr lang="en-GB" sz="2400" dirty="0">
              <a:effectLst/>
              <a:ea typeface="Times New Roman" panose="02020603050405020304" pitchFamily="18" charset="0"/>
            </a:endParaRPr>
          </a:p>
          <a:p>
            <a:pPr marL="1620520" marR="205105">
              <a:spcAft>
                <a:spcPts val="0"/>
              </a:spcAft>
            </a:pPr>
            <a:r>
              <a:rPr lang="en-GB" sz="2400" dirty="0">
                <a:effectLst/>
                <a:ea typeface="Times New Roman" panose="02020603050405020304" pitchFamily="18" charset="0"/>
              </a:rPr>
              <a:t>Defect depth  = 15 mm </a:t>
            </a:r>
          </a:p>
          <a:p>
            <a:pPr marL="1620520" marR="205105">
              <a:spcAft>
                <a:spcPts val="0"/>
              </a:spcAft>
            </a:pPr>
            <a:r>
              <a:rPr lang="en-GB" sz="2400" dirty="0">
                <a:effectLst/>
                <a:ea typeface="Times New Roman" panose="02020603050405020304" pitchFamily="18" charset="0"/>
              </a:rPr>
              <a:t>Defect extent = 6 mm  </a:t>
            </a:r>
          </a:p>
          <a:p>
            <a:pPr marL="1620520" marR="205105">
              <a:spcAft>
                <a:spcPts val="0"/>
              </a:spcAft>
            </a:pPr>
            <a:r>
              <a:rPr lang="en-GB" sz="2400" dirty="0">
                <a:effectLst/>
                <a:ea typeface="Times New Roman" panose="02020603050405020304" pitchFamily="18" charset="0"/>
              </a:rPr>
              <a:t>Defect orientation  = 95  </a:t>
            </a:r>
            <a:r>
              <a:rPr lang="en-GB" sz="2400" dirty="0" err="1">
                <a:effectLst/>
                <a:ea typeface="Times New Roman" panose="02020603050405020304" pitchFamily="18" charset="0"/>
              </a:rPr>
              <a:t>deg</a:t>
            </a:r>
            <a:r>
              <a:rPr lang="en-GB" sz="2400" dirty="0">
                <a:effectLst/>
                <a:ea typeface="Times New Roman" panose="02020603050405020304" pitchFamily="18" charset="0"/>
              </a:rPr>
              <a:t> </a:t>
            </a:r>
          </a:p>
          <a:p>
            <a:pPr marL="1620520" marR="205105">
              <a:spcAft>
                <a:spcPts val="0"/>
              </a:spcAft>
            </a:pPr>
            <a:r>
              <a:rPr lang="en-GB" sz="2400" dirty="0">
                <a:effectLst/>
                <a:ea typeface="Times New Roman" panose="02020603050405020304" pitchFamily="18" charset="0"/>
              </a:rPr>
              <a:t>Report Quality = 50% </a:t>
            </a:r>
          </a:p>
          <a:p>
            <a:endParaRPr lang="en-GB" dirty="0"/>
          </a:p>
        </p:txBody>
      </p:sp>
      <p:grpSp>
        <p:nvGrpSpPr>
          <p:cNvPr id="6" name="Group 5">
            <a:extLst>
              <a:ext uri="{FF2B5EF4-FFF2-40B4-BE49-F238E27FC236}">
                <a16:creationId xmlns:a16="http://schemas.microsoft.com/office/drawing/2014/main" id="{BB815F57-DA82-4724-9D4E-7075748C3612}"/>
              </a:ext>
            </a:extLst>
          </p:cNvPr>
          <p:cNvGrpSpPr/>
          <p:nvPr/>
        </p:nvGrpSpPr>
        <p:grpSpPr>
          <a:xfrm>
            <a:off x="674702" y="3232197"/>
            <a:ext cx="7669026" cy="1401947"/>
            <a:chOff x="-373798" y="304799"/>
            <a:chExt cx="2906332" cy="1423534"/>
          </a:xfrm>
        </p:grpSpPr>
        <p:pic>
          <p:nvPicPr>
            <p:cNvPr id="8" name="Picture 7">
              <a:extLst>
                <a:ext uri="{FF2B5EF4-FFF2-40B4-BE49-F238E27FC236}">
                  <a16:creationId xmlns:a16="http://schemas.microsoft.com/office/drawing/2014/main" id="{2012FAAC-8CBD-42A2-A979-771D0DAF3A8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628008" y="340858"/>
              <a:ext cx="904526" cy="1387475"/>
            </a:xfrm>
            <a:prstGeom prst="rect">
              <a:avLst/>
            </a:prstGeom>
            <a:noFill/>
            <a:ln>
              <a:noFill/>
            </a:ln>
          </p:spPr>
        </p:pic>
        <p:pic>
          <p:nvPicPr>
            <p:cNvPr id="9" name="Picture 8">
              <a:extLst>
                <a:ext uri="{FF2B5EF4-FFF2-40B4-BE49-F238E27FC236}">
                  <a16:creationId xmlns:a16="http://schemas.microsoft.com/office/drawing/2014/main" id="{F4692E13-2215-42B7-8014-697CDD34699F}"/>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73798" y="304799"/>
              <a:ext cx="904614" cy="1387475"/>
            </a:xfrm>
            <a:prstGeom prst="rect">
              <a:avLst/>
            </a:prstGeom>
            <a:noFill/>
            <a:ln>
              <a:noFill/>
            </a:ln>
          </p:spPr>
        </p:pic>
      </p:grpSp>
      <p:cxnSp>
        <p:nvCxnSpPr>
          <p:cNvPr id="3" name="Straight Connector 2">
            <a:extLst>
              <a:ext uri="{FF2B5EF4-FFF2-40B4-BE49-F238E27FC236}">
                <a16:creationId xmlns:a16="http://schemas.microsoft.com/office/drawing/2014/main" id="{951DE224-D053-4F61-BD07-2DB1EC731099}"/>
              </a:ext>
            </a:extLst>
          </p:cNvPr>
          <p:cNvCxnSpPr>
            <a:cxnSpLocks/>
          </p:cNvCxnSpPr>
          <p:nvPr/>
        </p:nvCxnSpPr>
        <p:spPr>
          <a:xfrm>
            <a:off x="678405" y="2592279"/>
            <a:ext cx="2984400"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2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A396845-A131-48C8-96BA-D7E6275F1774}"/>
              </a:ext>
            </a:extLst>
          </p:cNvPr>
          <p:cNvSpPr>
            <a:spLocks noGrp="1" noChangeArrowheads="1"/>
          </p:cNvSpPr>
          <p:nvPr>
            <p:ph type="title"/>
          </p:nvPr>
        </p:nvSpPr>
        <p:spPr bwMode="auto">
          <a:xfrm>
            <a:off x="536357" y="960977"/>
            <a:ext cx="86618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4800" dirty="0">
                <a:latin typeface="+mn-lt"/>
                <a:ea typeface="SimSun" panose="02010600030101010101" pitchFamily="2" charset="-122"/>
                <a:cs typeface="Times New Roman" panose="02020603050405020304" pitchFamily="18" charset="0"/>
              </a:rPr>
              <a:t>TWI</a:t>
            </a:r>
            <a: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 DATA:</a:t>
            </a:r>
            <a:b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POSSIBLE INSPECTION REPORT: </a:t>
            </a:r>
            <a:b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lang="en-GB"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a:t>
            </a:r>
            <a:r>
              <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aturated – Large SCC sample - short length - 5MHz - Indication B2</a:t>
            </a:r>
            <a:br>
              <a:rPr kumimoji="0" lang="en-GB" altLang="zh-CN" sz="24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br>
            <a:r>
              <a:rPr kumimoji="0" lang="en-GB" altLang="zh-CN" sz="20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Arial" panose="020B0604020202020204" pitchFamily="34" charset="0"/>
              </a:rPr>
              <a:t>TWI TFM             SML TFM    SML TFM  (cropped) </a:t>
            </a:r>
          </a:p>
        </p:txBody>
      </p:sp>
      <p:sp>
        <p:nvSpPr>
          <p:cNvPr id="16" name="TextBox 15">
            <a:extLst>
              <a:ext uri="{FF2B5EF4-FFF2-40B4-BE49-F238E27FC236}">
                <a16:creationId xmlns:a16="http://schemas.microsoft.com/office/drawing/2014/main" id="{0B55AD39-3D2E-4DA4-9FFF-68FEFF7F5EF7}"/>
              </a:ext>
            </a:extLst>
          </p:cNvPr>
          <p:cNvSpPr txBox="1"/>
          <p:nvPr/>
        </p:nvSpPr>
        <p:spPr>
          <a:xfrm>
            <a:off x="2272460" y="4585159"/>
            <a:ext cx="8040949" cy="2123658"/>
          </a:xfrm>
          <a:prstGeom prst="rect">
            <a:avLst/>
          </a:prstGeom>
          <a:noFill/>
        </p:spPr>
        <p:txBody>
          <a:bodyPr wrap="square">
            <a:spAutoFit/>
          </a:bodyPr>
          <a:lstStyle/>
          <a:p>
            <a:pPr marL="1620520" marR="205105"/>
            <a:r>
              <a:rPr lang="en-GB" sz="2200" dirty="0">
                <a:effectLst/>
                <a:ea typeface="Times New Roman" panose="02020603050405020304" pitchFamily="18" charset="0"/>
              </a:rPr>
              <a:t>   A possible defect is detected.  </a:t>
            </a:r>
          </a:p>
          <a:p>
            <a:r>
              <a:rPr lang="en-GB" sz="2200" dirty="0">
                <a:effectLst/>
                <a:ea typeface="Calibri" panose="020F0502020204030204" pitchFamily="34" charset="0"/>
                <a:cs typeface="Times New Roman" panose="02020603050405020304" pitchFamily="18" charset="0"/>
              </a:rPr>
              <a:t>	             </a:t>
            </a:r>
          </a:p>
          <a:p>
            <a:r>
              <a:rPr lang="en-GB" sz="2200" dirty="0">
                <a:ea typeface="Calibri" panose="020F0502020204030204" pitchFamily="34" charset="0"/>
                <a:cs typeface="Times New Roman" panose="02020603050405020304" pitchFamily="18" charset="0"/>
              </a:rPr>
              <a:t>	          	      </a:t>
            </a:r>
            <a:r>
              <a:rPr lang="en-GB" sz="2200" dirty="0">
                <a:effectLst/>
                <a:ea typeface="Calibri" panose="020F0502020204030204" pitchFamily="34" charset="0"/>
                <a:cs typeface="Times New Roman" panose="02020603050405020304" pitchFamily="18" charset="0"/>
              </a:rPr>
              <a:t>Defect depth  = 1 mm </a:t>
            </a:r>
            <a:endParaRPr lang="en-GB" sz="2200" dirty="0">
              <a:ea typeface="Calibri" panose="020F0502020204030204" pitchFamily="34" charset="0"/>
              <a:cs typeface="Times New Roman" panose="02020603050405020304" pitchFamily="18" charset="0"/>
            </a:endParaRPr>
          </a:p>
          <a:p>
            <a:r>
              <a:rPr lang="en-GB" sz="2200" dirty="0">
                <a:effectLst/>
                <a:ea typeface="Calibri" panose="020F0502020204030204" pitchFamily="34" charset="0"/>
                <a:cs typeface="Times New Roman" panose="02020603050405020304" pitchFamily="18" charset="0"/>
              </a:rPr>
              <a:t>	                  Defect extent = </a:t>
            </a:r>
            <a:r>
              <a:rPr lang="en-GB" sz="2200" dirty="0">
                <a:ea typeface="Calibri" panose="020F0502020204030204" pitchFamily="34" charset="0"/>
                <a:cs typeface="Times New Roman" panose="02020603050405020304" pitchFamily="18" charset="0"/>
              </a:rPr>
              <a:t>6</a:t>
            </a:r>
            <a:r>
              <a:rPr lang="en-GB" sz="2200" dirty="0">
                <a:effectLst/>
                <a:ea typeface="Calibri" panose="020F0502020204030204" pitchFamily="34" charset="0"/>
                <a:cs typeface="Times New Roman" panose="02020603050405020304" pitchFamily="18" charset="0"/>
              </a:rPr>
              <a:t> mm  </a:t>
            </a:r>
            <a:r>
              <a:rPr lang="en-GB" sz="2200" dirty="0">
                <a:ea typeface="Calibri" panose="020F0502020204030204" pitchFamily="34" charset="0"/>
                <a:cs typeface="Times New Roman" panose="02020603050405020304" pitchFamily="18" charset="0"/>
              </a:rPr>
              <a:t> </a:t>
            </a:r>
          </a:p>
          <a:p>
            <a:r>
              <a:rPr lang="en-GB" sz="2200" dirty="0">
                <a:effectLst/>
                <a:ea typeface="Calibri" panose="020F0502020204030204" pitchFamily="34" charset="0"/>
                <a:cs typeface="Times New Roman" panose="02020603050405020304" pitchFamily="18" charset="0"/>
              </a:rPr>
              <a:t>                        Defect orientation  = </a:t>
            </a:r>
            <a:r>
              <a:rPr lang="en-GB" sz="2200" dirty="0">
                <a:ea typeface="Calibri" panose="020F0502020204030204" pitchFamily="34" charset="0"/>
                <a:cs typeface="Times New Roman" panose="02020603050405020304" pitchFamily="18" charset="0"/>
              </a:rPr>
              <a:t>90</a:t>
            </a:r>
            <a:r>
              <a:rPr lang="en-GB" sz="2200" dirty="0">
                <a:effectLst/>
                <a:ea typeface="Calibri" panose="020F0502020204030204" pitchFamily="34" charset="0"/>
                <a:cs typeface="Times New Roman" panose="02020603050405020304" pitchFamily="18" charset="0"/>
              </a:rPr>
              <a:t> </a:t>
            </a:r>
            <a:r>
              <a:rPr lang="en-GB" sz="2200" dirty="0" err="1">
                <a:effectLst/>
                <a:ea typeface="Calibri" panose="020F0502020204030204" pitchFamily="34" charset="0"/>
                <a:cs typeface="Times New Roman" panose="02020603050405020304" pitchFamily="18" charset="0"/>
              </a:rPr>
              <a:t>deg</a:t>
            </a:r>
            <a:r>
              <a:rPr lang="en-GB" sz="2200" dirty="0">
                <a:effectLst/>
                <a:ea typeface="Calibri" panose="020F0502020204030204" pitchFamily="34" charset="0"/>
                <a:cs typeface="Times New Roman" panose="02020603050405020304" pitchFamily="18" charset="0"/>
              </a:rPr>
              <a:t>  </a:t>
            </a:r>
            <a:r>
              <a:rPr lang="en-GB" sz="2200" dirty="0">
                <a:ea typeface="Calibri" panose="020F0502020204030204" pitchFamily="34" charset="0"/>
                <a:cs typeface="Times New Roman" panose="02020603050405020304" pitchFamily="18" charset="0"/>
              </a:rPr>
              <a:t> </a:t>
            </a:r>
          </a:p>
          <a:p>
            <a:r>
              <a:rPr lang="en-GB" sz="2200" dirty="0">
                <a:effectLst/>
                <a:ea typeface="Calibri" panose="020F0502020204030204" pitchFamily="34" charset="0"/>
                <a:cs typeface="Times New Roman" panose="02020603050405020304" pitchFamily="18" charset="0"/>
              </a:rPr>
              <a:t>                        Report Quality = </a:t>
            </a:r>
            <a:r>
              <a:rPr lang="en-GB" sz="2200" dirty="0">
                <a:ea typeface="Calibri" panose="020F0502020204030204" pitchFamily="34" charset="0"/>
                <a:cs typeface="Times New Roman" panose="02020603050405020304" pitchFamily="18" charset="0"/>
              </a:rPr>
              <a:t>30</a:t>
            </a:r>
            <a:r>
              <a:rPr lang="en-GB" sz="2200" dirty="0">
                <a:effectLst/>
                <a:ea typeface="Calibri" panose="020F0502020204030204" pitchFamily="34"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3E7FF0B5-E201-4E08-90BC-45E23C7E03B9}"/>
              </a:ext>
            </a:extLst>
          </p:cNvPr>
          <p:cNvCxnSpPr>
            <a:cxnSpLocks/>
          </p:cNvCxnSpPr>
          <p:nvPr/>
        </p:nvCxnSpPr>
        <p:spPr>
          <a:xfrm>
            <a:off x="678405" y="2592279"/>
            <a:ext cx="2985923"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885D0FF-3ED5-4DA1-BD0A-BDA0C002D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124" y="3228652"/>
            <a:ext cx="1029750" cy="1335600"/>
          </a:xfrm>
          <a:prstGeom prst="rect">
            <a:avLst/>
          </a:prstGeom>
        </p:spPr>
      </p:pic>
      <p:pic>
        <p:nvPicPr>
          <p:cNvPr id="10" name="Picture 9">
            <a:extLst>
              <a:ext uri="{FF2B5EF4-FFF2-40B4-BE49-F238E27FC236}">
                <a16:creationId xmlns:a16="http://schemas.microsoft.com/office/drawing/2014/main" id="{F729C945-A8A4-4C38-9E2D-A0F8474401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139" y="3257345"/>
            <a:ext cx="1029750" cy="1335600"/>
          </a:xfrm>
          <a:prstGeom prst="rect">
            <a:avLst/>
          </a:prstGeom>
        </p:spPr>
      </p:pic>
      <p:pic>
        <p:nvPicPr>
          <p:cNvPr id="13" name="Picture 12">
            <a:extLst>
              <a:ext uri="{FF2B5EF4-FFF2-40B4-BE49-F238E27FC236}">
                <a16:creationId xmlns:a16="http://schemas.microsoft.com/office/drawing/2014/main" id="{7DDE96BF-7278-442E-9CD8-BDCD0E387951}"/>
              </a:ext>
            </a:extLst>
          </p:cNvPr>
          <p:cNvPicPr/>
          <p:nvPr/>
        </p:nvPicPr>
        <p:blipFill rotWithShape="1">
          <a:blip r:embed="rId5" cstate="print">
            <a:extLst>
              <a:ext uri="{28A0092B-C50C-407E-A947-70E740481C1C}">
                <a14:useLocalDpi xmlns:a14="http://schemas.microsoft.com/office/drawing/2010/main" val="0"/>
              </a:ext>
            </a:extLst>
          </a:blip>
          <a:srcRect l="40476" t="16173" r="36229" b="13379"/>
          <a:stretch/>
        </p:blipFill>
        <p:spPr bwMode="auto">
          <a:xfrm>
            <a:off x="984254" y="3292214"/>
            <a:ext cx="1029600" cy="13237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79858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8A396845-A131-48C8-96BA-D7E6275F1774}"/>
              </a:ext>
            </a:extLst>
          </p:cNvPr>
          <p:cNvSpPr>
            <a:spLocks noGrp="1" noChangeArrowheads="1"/>
          </p:cNvSpPr>
          <p:nvPr>
            <p:ph type="title"/>
          </p:nvPr>
        </p:nvSpPr>
        <p:spPr bwMode="auto">
          <a:xfrm>
            <a:off x="536357" y="960978"/>
            <a:ext cx="10054703"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Aft>
                <a:spcPct val="0"/>
              </a:spcAft>
            </a:pPr>
            <a:r>
              <a:rPr lang="en-US" altLang="zh-CN" sz="4800" dirty="0">
                <a:latin typeface="+mn-lt"/>
                <a:ea typeface="SimSun" panose="02010600030101010101" pitchFamily="2" charset="-122"/>
                <a:cs typeface="Times New Roman" panose="02020603050405020304" pitchFamily="18" charset="0"/>
              </a:rPr>
              <a:t>TWI</a:t>
            </a:r>
            <a: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 DATA:</a:t>
            </a:r>
            <a:br>
              <a:rPr kumimoji="0" lang="en-US" altLang="zh-CN" sz="48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t>POSSIBLE INSPECTION REPORT: </a:t>
            </a:r>
            <a:br>
              <a:rPr kumimoji="0" lang="en-US" altLang="zh-CN" sz="2400" b="0" i="0" u="none" strike="noStrike" cap="none" normalizeH="0" baseline="0" dirty="0">
                <a:ln>
                  <a:noFill/>
                </a:ln>
                <a:solidFill>
                  <a:schemeClr val="tx1"/>
                </a:solidFill>
                <a:effectLst/>
                <a:latin typeface="+mn-lt"/>
                <a:ea typeface="SimSun" panose="02010600030101010101" pitchFamily="2" charset="-122"/>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Saturated – Large SCC sample - large length - 5MHz - Indication B1</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kumimoji="0" lang="en-GB" altLang="zh-CN" sz="2000" b="0" i="0" u="none" strike="noStrike" cap="none" normalizeH="0" baseline="0" dirty="0">
                <a:ln>
                  <a:noFill/>
                </a:ln>
                <a:solidFill>
                  <a:schemeClr val="tx1"/>
                </a:solidFill>
                <a:effectLst/>
                <a:latin typeface="Palatino Linotype" panose="02040502050505030304" pitchFamily="18" charset="0"/>
                <a:ea typeface="Times New Roman" panose="02020603050405020304" pitchFamily="18" charset="0"/>
                <a:cs typeface="Courier New" panose="02070309020205020404" pitchFamily="49" charset="0"/>
              </a:rPr>
              <a:t>************************************************************************</a:t>
            </a:r>
            <a:endParaRPr kumimoji="0" lang="en-GB" altLang="zh-CN"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Arial" panose="020B0604020202020204" pitchFamily="34" charset="0"/>
              </a:rPr>
              <a:t>   TWI  TFM        SML TFM     SML TFM (cropped)</a:t>
            </a:r>
          </a:p>
        </p:txBody>
      </p:sp>
      <p:sp>
        <p:nvSpPr>
          <p:cNvPr id="16" name="TextBox 15">
            <a:extLst>
              <a:ext uri="{FF2B5EF4-FFF2-40B4-BE49-F238E27FC236}">
                <a16:creationId xmlns:a16="http://schemas.microsoft.com/office/drawing/2014/main" id="{0B55AD39-3D2E-4DA4-9FFF-68FEFF7F5EF7}"/>
              </a:ext>
            </a:extLst>
          </p:cNvPr>
          <p:cNvSpPr txBox="1"/>
          <p:nvPr/>
        </p:nvSpPr>
        <p:spPr>
          <a:xfrm>
            <a:off x="3780810" y="3852050"/>
            <a:ext cx="8040949" cy="2984407"/>
          </a:xfrm>
          <a:prstGeom prst="rect">
            <a:avLst/>
          </a:prstGeom>
          <a:noFill/>
        </p:spPr>
        <p:txBody>
          <a:bodyPr wrap="square">
            <a:spAutoFit/>
          </a:bodyPr>
          <a:lstStyle/>
          <a:p>
            <a:pPr marL="1620520" marR="205105"/>
            <a:endParaRPr lang="en-GB" sz="2400" dirty="0">
              <a:solidFill>
                <a:srgbClr val="00000A"/>
              </a:solidFill>
              <a:ea typeface="Times New Roman" panose="02020603050405020304" pitchFamily="18" charset="0"/>
            </a:endParaRPr>
          </a:p>
          <a:p>
            <a:pPr marL="1620520" marR="205105"/>
            <a:endParaRPr lang="en-GB" sz="2400" dirty="0">
              <a:solidFill>
                <a:srgbClr val="00000A"/>
              </a:solidFill>
              <a:effectLst/>
              <a:ea typeface="Times New Roman" panose="02020603050405020304" pitchFamily="18" charset="0"/>
            </a:endParaRPr>
          </a:p>
          <a:p>
            <a:pPr marL="1620520" marR="205105"/>
            <a:r>
              <a:rPr lang="en-GB" sz="2200" dirty="0">
                <a:effectLst/>
                <a:ea typeface="Times New Roman" panose="02020603050405020304" pitchFamily="18" charset="0"/>
              </a:rPr>
              <a:t>    A possible defect is detected.  </a:t>
            </a:r>
          </a:p>
          <a:p>
            <a:r>
              <a:rPr lang="en-GB" sz="2200" dirty="0">
                <a:effectLst/>
                <a:ea typeface="Calibri" panose="020F0502020204030204" pitchFamily="34" charset="0"/>
                <a:cs typeface="Times New Roman" panose="02020603050405020304" pitchFamily="18" charset="0"/>
              </a:rPr>
              <a:t>	             </a:t>
            </a:r>
          </a:p>
          <a:p>
            <a:r>
              <a:rPr lang="en-GB" sz="2200" dirty="0">
                <a:ea typeface="Calibri" panose="020F0502020204030204" pitchFamily="34" charset="0"/>
                <a:cs typeface="Times New Roman" panose="02020603050405020304" pitchFamily="18" charset="0"/>
              </a:rPr>
              <a:t>	           	       </a:t>
            </a:r>
            <a:r>
              <a:rPr lang="en-GB" sz="2200" dirty="0">
                <a:effectLst/>
                <a:ea typeface="Calibri" panose="020F0502020204030204" pitchFamily="34" charset="0"/>
                <a:cs typeface="Times New Roman" panose="02020603050405020304" pitchFamily="18" charset="0"/>
              </a:rPr>
              <a:t>Defect depth  = 1 mm </a:t>
            </a:r>
            <a:endParaRPr lang="en-GB" sz="2200" dirty="0">
              <a:ea typeface="Calibri" panose="020F0502020204030204" pitchFamily="34" charset="0"/>
              <a:cs typeface="Times New Roman" panose="02020603050405020304" pitchFamily="18" charset="0"/>
            </a:endParaRPr>
          </a:p>
          <a:p>
            <a:r>
              <a:rPr lang="en-GB" sz="2200" dirty="0">
                <a:effectLst/>
                <a:ea typeface="Calibri" panose="020F0502020204030204" pitchFamily="34" charset="0"/>
                <a:cs typeface="Times New Roman" panose="02020603050405020304" pitchFamily="18" charset="0"/>
              </a:rPr>
              <a:t>	                   Defect extent = 5 mm  </a:t>
            </a:r>
            <a:r>
              <a:rPr lang="en-GB" sz="2200" dirty="0">
                <a:ea typeface="Calibri" panose="020F0502020204030204" pitchFamily="34" charset="0"/>
                <a:cs typeface="Times New Roman" panose="02020603050405020304" pitchFamily="18" charset="0"/>
              </a:rPr>
              <a:t> </a:t>
            </a:r>
          </a:p>
          <a:p>
            <a:pPr>
              <a:lnSpc>
                <a:spcPct val="107000"/>
              </a:lnSpc>
              <a:spcAft>
                <a:spcPts val="800"/>
              </a:spcAft>
            </a:pPr>
            <a:r>
              <a:rPr lang="en-GB" sz="2200" dirty="0">
                <a:effectLst/>
                <a:ea typeface="Calibri" panose="020F0502020204030204" pitchFamily="34" charset="0"/>
                <a:cs typeface="Times New Roman" panose="02020603050405020304" pitchFamily="18" charset="0"/>
              </a:rPr>
              <a:t>                         Defect orientation  = </a:t>
            </a:r>
            <a:r>
              <a:rPr lang="en-GB" sz="2200" dirty="0">
                <a:ea typeface="Calibri" panose="020F0502020204030204" pitchFamily="34" charset="0"/>
                <a:cs typeface="Times New Roman" panose="02020603050405020304" pitchFamily="18" charset="0"/>
              </a:rPr>
              <a:t>90</a:t>
            </a:r>
            <a:r>
              <a:rPr lang="en-GB" sz="2200" dirty="0">
                <a:effectLst/>
                <a:ea typeface="Calibri" panose="020F0502020204030204" pitchFamily="34" charset="0"/>
                <a:cs typeface="Times New Roman" panose="02020603050405020304" pitchFamily="18" charset="0"/>
              </a:rPr>
              <a:t> </a:t>
            </a:r>
            <a:r>
              <a:rPr lang="en-GB" sz="2200" dirty="0" err="1">
                <a:effectLst/>
                <a:ea typeface="Calibri" panose="020F0502020204030204" pitchFamily="34" charset="0"/>
                <a:cs typeface="Times New Roman" panose="02020603050405020304" pitchFamily="18" charset="0"/>
              </a:rPr>
              <a:t>deg</a:t>
            </a:r>
            <a:r>
              <a:rPr lang="en-GB" sz="2200" dirty="0">
                <a:effectLst/>
                <a:ea typeface="Calibri" panose="020F0502020204030204" pitchFamily="34" charset="0"/>
                <a:cs typeface="Times New Roman" panose="02020603050405020304" pitchFamily="18" charset="0"/>
              </a:rPr>
              <a:t>  </a:t>
            </a:r>
            <a:r>
              <a:rPr lang="en-GB" sz="2200" dirty="0">
                <a:ea typeface="Calibri" panose="020F0502020204030204" pitchFamily="34" charset="0"/>
                <a:cs typeface="Times New Roman" panose="02020603050405020304" pitchFamily="18" charset="0"/>
              </a:rPr>
              <a:t> </a:t>
            </a:r>
          </a:p>
          <a:p>
            <a:pPr>
              <a:lnSpc>
                <a:spcPct val="107000"/>
              </a:lnSpc>
              <a:spcAft>
                <a:spcPts val="800"/>
              </a:spcAft>
            </a:pPr>
            <a:r>
              <a:rPr lang="en-GB" sz="2200" dirty="0">
                <a:effectLst/>
                <a:ea typeface="Calibri" panose="020F0502020204030204" pitchFamily="34" charset="0"/>
                <a:cs typeface="Times New Roman" panose="02020603050405020304" pitchFamily="18" charset="0"/>
              </a:rPr>
              <a:t>                         Report Quality = 7</a:t>
            </a:r>
            <a:r>
              <a:rPr lang="en-GB" sz="2200" dirty="0">
                <a:ea typeface="Calibri" panose="020F0502020204030204" pitchFamily="34" charset="0"/>
                <a:cs typeface="Times New Roman" panose="02020603050405020304" pitchFamily="18" charset="0"/>
              </a:rPr>
              <a:t>0</a:t>
            </a:r>
            <a:r>
              <a:rPr lang="en-GB" sz="2200" dirty="0">
                <a:effectLst/>
                <a:ea typeface="Calibri" panose="020F0502020204030204" pitchFamily="34"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3E7FF0B5-E201-4E08-90BC-45E23C7E03B9}"/>
              </a:ext>
            </a:extLst>
          </p:cNvPr>
          <p:cNvCxnSpPr>
            <a:cxnSpLocks/>
          </p:cNvCxnSpPr>
          <p:nvPr/>
        </p:nvCxnSpPr>
        <p:spPr>
          <a:xfrm>
            <a:off x="678405" y="2592279"/>
            <a:ext cx="2985923"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3D8BAA4E-310A-4EA2-8430-DF3C4E39D36F}"/>
              </a:ext>
            </a:extLst>
          </p:cNvPr>
          <p:cNvSpPr>
            <a:spLocks noChangeArrowheads="1"/>
          </p:cNvSpPr>
          <p:nvPr/>
        </p:nvSpPr>
        <p:spPr bwMode="auto">
          <a:xfrm>
            <a:off x="536357" y="2935267"/>
            <a:ext cx="439094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a:extLst>
              <a:ext uri="{FF2B5EF4-FFF2-40B4-BE49-F238E27FC236}">
                <a16:creationId xmlns:a16="http://schemas.microsoft.com/office/drawing/2014/main" id="{CEAA54D2-FF34-4BF4-93EC-160B4DD871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18291" y="3252274"/>
            <a:ext cx="1029600" cy="1335600"/>
          </a:xfrm>
          <a:prstGeom prst="rect">
            <a:avLst/>
          </a:prstGeom>
          <a:noFill/>
          <a:ln>
            <a:noFill/>
          </a:ln>
        </p:spPr>
      </p:pic>
      <p:pic>
        <p:nvPicPr>
          <p:cNvPr id="14" name="Picture 13">
            <a:extLst>
              <a:ext uri="{FF2B5EF4-FFF2-40B4-BE49-F238E27FC236}">
                <a16:creationId xmlns:a16="http://schemas.microsoft.com/office/drawing/2014/main" id="{FA2ACC01-8947-4BEF-8EA5-0A6440BD55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07915" y="3080553"/>
            <a:ext cx="1029600" cy="1495400"/>
          </a:xfrm>
          <a:prstGeom prst="rect">
            <a:avLst/>
          </a:prstGeom>
          <a:noFill/>
        </p:spPr>
      </p:pic>
      <p:pic>
        <p:nvPicPr>
          <p:cNvPr id="15" name="Picture 14">
            <a:extLst>
              <a:ext uri="{FF2B5EF4-FFF2-40B4-BE49-F238E27FC236}">
                <a16:creationId xmlns:a16="http://schemas.microsoft.com/office/drawing/2014/main" id="{57B070F4-C883-4EFF-8303-73B9B078877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28667" y="3222059"/>
            <a:ext cx="1029600" cy="1335600"/>
          </a:xfrm>
          <a:prstGeom prst="rect">
            <a:avLst/>
          </a:prstGeom>
          <a:noFill/>
          <a:ln>
            <a:noFill/>
          </a:ln>
        </p:spPr>
      </p:pic>
    </p:spTree>
    <p:extLst>
      <p:ext uri="{BB962C8B-B14F-4D97-AF65-F5344CB8AC3E}">
        <p14:creationId xmlns:p14="http://schemas.microsoft.com/office/powerpoint/2010/main" val="635246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5200</TotalTime>
  <Words>2677</Words>
  <Application>Microsoft Office PowerPoint</Application>
  <PresentationFormat>Widescreen</PresentationFormat>
  <Paragraphs>156</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vt:lpstr>
      <vt:lpstr>Calibri</vt:lpstr>
      <vt:lpstr>Century Gothic</vt:lpstr>
      <vt:lpstr>Palatino Linotype</vt:lpstr>
      <vt:lpstr>Times New Roman</vt:lpstr>
      <vt:lpstr>Wingdings 3</vt:lpstr>
      <vt:lpstr>Ion</vt:lpstr>
      <vt:lpstr>AutoNDE</vt:lpstr>
      <vt:lpstr>Problem</vt:lpstr>
      <vt:lpstr>Solution</vt:lpstr>
      <vt:lpstr>DPS Experiment</vt:lpstr>
      <vt:lpstr>DPS DATA: POSSIBLE INSPECTION REPORT:  FSBuried24mm  ****************************************************************************** TFM image </vt:lpstr>
      <vt:lpstr>Westinghouse DATA: POSSIBLE INSPECTION REPORT:  Westinghouse_across_opposite ************************************************************************ TFM image </vt:lpstr>
      <vt:lpstr>AMEC DATA: POSSIBLE INSPECTION REPORT:  AMEC data ************************************************************************ TFM image (uncropped)                     TFM image (cropped)</vt:lpstr>
      <vt:lpstr>TWI DATA: POSSIBLE INSPECTION REPORT:  Saturated – Large SCC sample - short length - 5MHz - Indication B2 ************************************************************************************ TWI TFM             SML TFM    SML TFM  (cropped) </vt:lpstr>
      <vt:lpstr>TWI DATA: POSSIBLE INSPECTION REPORT:  Saturated – Large SCC sample - large length - 5MHz - Indication B1 ************************************************************************    TWI  TFM        SML TFM     SML TFM (cropped)</vt:lpstr>
      <vt:lpstr>FFS_ASSESS </vt:lpstr>
      <vt:lpstr>Methods</vt:lpstr>
      <vt:lpstr>Methods (ctd.)</vt:lpstr>
      <vt:lpstr>Report Production</vt:lpstr>
      <vt:lpstr>Road Map </vt:lpstr>
      <vt:lpstr>Road Map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FFS_Asses</dc:title>
  <dc:creator>callum moscrip</dc:creator>
  <cp:lastModifiedBy>Larissa Fradkin</cp:lastModifiedBy>
  <cp:revision>43</cp:revision>
  <cp:lastPrinted>2022-10-07T14:07:42Z</cp:lastPrinted>
  <dcterms:created xsi:type="dcterms:W3CDTF">2021-09-24T09:23:20Z</dcterms:created>
  <dcterms:modified xsi:type="dcterms:W3CDTF">2023-08-22T15:20:36Z</dcterms:modified>
</cp:coreProperties>
</file>