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webextensions/taskpanes.xml" ContentType="application/vnd.ms-office.webextensiontaskpanes+xml"/>
  <Override PartName="/ppt/webextensions/webextension1.xml" ContentType="application/vnd.ms-office.webextens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thumbnail" Target="docProps/thumbnail.jpeg"/><Relationship Id="rId2" Type="http://schemas.openxmlformats.org/officeDocument/2006/relationships/officeDocument" Target="ppt/presentation.xml"/><Relationship Id="rId1" Type="http://schemas.microsoft.com/office/2011/relationships/webextensiontaskpanes" Target="ppt/webextensions/taskpanes.xml"/><Relationship Id="rId5" Type="http://schemas.openxmlformats.org/officeDocument/2006/relationships/extended-properties" Target="docProps/app.xml"/><Relationship Id="rId4"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301" r:id="rId2"/>
    <p:sldId id="288" r:id="rId3"/>
    <p:sldId id="273" r:id="rId4"/>
    <p:sldId id="287" r:id="rId5"/>
    <p:sldId id="296" r:id="rId6"/>
    <p:sldId id="289" r:id="rId7"/>
    <p:sldId id="290" r:id="rId8"/>
    <p:sldId id="291" r:id="rId9"/>
    <p:sldId id="292" r:id="rId10"/>
    <p:sldId id="303" r:id="rId11"/>
    <p:sldId id="295" r:id="rId12"/>
    <p:sldId id="280" r:id="rId13"/>
    <p:sldId id="282" r:id="rId14"/>
    <p:sldId id="297" r:id="rId15"/>
    <p:sldId id="298" r:id="rId16"/>
    <p:sldId id="299" r:id="rId17"/>
    <p:sldId id="305" r:id="rId18"/>
    <p:sldId id="307" r:id="rId19"/>
    <p:sldId id="309" r:id="rId20"/>
    <p:sldId id="311" r:id="rId21"/>
    <p:sldId id="313" r:id="rId22"/>
    <p:sldId id="314"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75" d="100"/>
          <a:sy n="75" d="100"/>
        </p:scale>
        <p:origin x="58" y="39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41762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our internal Copilot sales playbook, styled in the MCR Agentic brand. Goal of the deck: give you the language and structure to run a great Copilot conversation on your own, qualify the opportunity, position our six offerings - from readiness through Copilot Studio builds and app modernisation, and know the exact moment to pull me (the technical SME) into the room. You don't need to be technical to open these doors - you need to listen for the right signals and frame the value.</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Offering 5. The destination of the whole journey and usually the most valuable workstream. You don't need to demo or configure anything - just convey that Copilot Studio lets us build agents specific to the client (not just generic Copilot), connected to their systems, that can take action, all inside the governance we set up. When a client gets excited about a specific custom agent ('could it do X with our data in system Y?'), that's a strong buying signal and your cue to bring in the SME to scope the build.</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Offering 6. App modernisation is the expansion play: most clients carry a portfolio of ageing internal apps that are expensive to maintain and unloved. Instead of rebuilding or re-licensing them, we replace them with Copilot Studio agents grounded in the same data. Listen for complaints about maintenance cost, licence renewals, or 'nobody uses that system' - then position a portfolio review. Scoping which apps are agent-replaceable is SME territory - bring me in early.</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explains the 'how' behind business readiness tactically - clients love it. Walk the four steps. It matters in the sale because clients are overwhelmed by AI possibilities and this makes it concrete and fundable. Keep it light on your end; the value/effort matrix and blueprinting are where the SME and delivery team go deep. The handoff line sets up Copilot Studio next.</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Cue card 1 - business and skeptical objections you can handle yourself. The pattern is always the same: don't argue, redirect to a readiness conversation. The 'what % of seats are active' question is your single best qualifier. None of these responses require technical depth, so hold the line solo. If they push for ROI specifics or proof points, that's a fine moment to offer an SME follow-up.</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Cue card 2 - technical and security questions. The winning move is NOT to improvise. Acknowledge, give the one-line reassurance, and route to me (the SME). Saying 'let me bring in our technical specialist' increases credibility - it signals we take the question seriously. The goal of this slide is to make reps comfortable handing off rather than guessing. When in doubt, book the SME.</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protects both your time and mine. The four triggers are the green lights to bring me in. Framing matters: introducing the SME is a credibility boost, not an admission you don't know something - use the scripted line in the navy panel verbatim. Give me a heads-up with the client's context (industry, what they own, what they asked) before the joint call so I can prepare. Qualified deal + technical depth needed = book the SME.</a:t>
            </a: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Close by recapping the five moves - the one slide worth a photo. Reinforce the division of labour once more: reps own moves 1, 2, and the business side of 4; the SME owns the technical depth and delivery scoping. Encourage them to keep slides 12-13 (cue cards) and 14 (handoff triggers) handy on every call. Offer a role-play session if the team wants to practise objection handling.</a:t>
            </a:r>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our internal Copilot sales playbook, styled in the MCR Agentic brand. Goal of the deck: give you the language and structure to run a great Copilot conversation on your own, qualify the opportunity, position our six offerings - from readiness through Copilot Studio builds and app modernisation, and know the exact moment to pull me (the technical SME) into the room. You don't need to be technical to open these doors - you need to listen for the right signals and frame the value.</a:t>
            </a:r>
          </a:p>
        </p:txBody>
      </p:sp>
      <p:sp>
        <p:nvSpPr>
          <p:cNvPr id="4" name="Slide Number Placeholder 3"/>
          <p:cNvSpPr>
            <a:spLocks noGrp="1"/>
          </p:cNvSpPr>
          <p:nvPr>
            <p:ph type="sldNum" sz="quarter" idx="5"/>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Your opening narrative - the 'why' before the 'what.' Lead with the fact the client already owns M365, so Copilot is leverage on a sunk cost, not a new platform. The three stat cards are conversation starters, not precise figures - use them to make the point that tools alone fail and readiness/adoption is the differentiator. Land on the violet line: that gap is what we close.</a:t>
            </a:r>
          </a:p>
        </p:txBody>
      </p:sp>
      <p:sp>
        <p:nvSpPr>
          <p:cNvPr id="4" name="Slide Number Placeholder 3"/>
          <p:cNvSpPr>
            <a:spLocks noGrp="1"/>
          </p:cNvSpPr>
          <p:nvPr>
            <p:ph type="sldNum" sz="quarter" idx="5"/>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the menu. Memorise the one-liner under each offering - those are your positioning lines. The key message: these aren't six products to upsell, they're one journey. Copilot Studio and App Modernisation are where we move from enabling Microsoft's Copilot to building custom agents and replacing legacy apps - the stickiest, highest-value work, usually SME-led.</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Set expectations for how the team should read this. They are NOT expected to become Copilot engineers - their job is to open and qualify; my job is the technical depth. Emphasize the rule of thumb in the navy panel - it's the whole philosophy of the deck. Keep the two cue-card slides handy during calls.</a:t>
            </a:r>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explains the 'how' behind business readiness tactically - clients love it. Walk the four steps. It matters in the sale because clients are overwhelmed by AI possibilities and this makes it concrete and fundable. Keep it light on your end; the value/effort matrix and blueprinting are where the SME and delivery team go deep. The handoff line sets up Copilot Studio next.</a:t>
            </a: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Set expectations for how the team should read this. They are NOT expected to become Copilot engineers - their job is to open and qualify; my job is the technical depth. Emphasize the rule of thumb in the navy panel - it's the whole philosophy of the deck. Keep the two cue-card slides handy during calls.</a:t>
            </a:r>
          </a:p>
        </p:txBody>
      </p:sp>
      <p:sp>
        <p:nvSpPr>
          <p:cNvPr id="4" name="Slide Number Placeholder 3"/>
          <p:cNvSpPr>
            <a:spLocks noGrp="1"/>
          </p:cNvSpPr>
          <p:nvPr>
            <p:ph type="sldNum" sz="quarter" idx="5"/>
          </p:nvPr>
        </p:nvSpPr>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Walk left to right - the story arc for the client: Assess, Enable, Build, Scale. Use it to anchor where a client is today and where we take them. Each phase can be sold standalone (good for a small first 'yes'), but the real goal is land-and-expand: a readiness assessment that grows into build and scale. The 'Build' phase is where Copilot Studio and the SME come in heavily.</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Your opening narrative - the 'why' before the 'what.' Lead with the fact the client already owns M365, so Copilot is leverage on a sunk cost, not a new platform. The three stat cards are conversation starters, not precise figures - use them to make the point that tools alone fail and readiness/adoption is the differentiator. Land on the violet line: that gap is what we close.</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This is the menu. Memorise the one-liner under each offering - those are your positioning lines. The key message: these aren't six products to upsell, they're one journey. Copilot Studio and App Modernisation are where we move from enabling Microsoft's Copilot to building custom agents and replacing legacy apps - the stickiest, highest-value work, usually SME-led.</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Walk left to right - the story arc for the client: Assess, Enable, Build, Scale. Use it to anchor where a client is today and where we take them. Each phase can be sold standalone (good for a small first 'yes'), but the real goal is land-and-expand: a readiness assessment that grows into build and scale. The 'Build' phase is where Copilot Studio and the SME come in heavily.</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Offering 1. Core message: Copilot is only as good as the tenant and data underneath it. Most 'Copilot is disappointing' stories trace to skipped technical readiness. You don't need to explain Entra or indexing - recognise the symptom ('generic answers', 'can't find our stuff', 'permissions are a mess') and position the assessment. When they want technical detail, bring me in.</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Offering 2. This is the offering YOU can carry furthest on your own - it's business, not technical. It answers the #1 executive objection: 'is it worth it?' Frame it as de-risking the investment: we don't guess, we discover and quantify use cases. It also feeds the Copilot Studio build work - the use cases we find become the agents we build. Great lead-in for a skeptical or budget-conscious buyer.</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Offering 3. The hook is the gap between 'deployed' and 'adopted.' Almost every client that bought Copilot early has stalled usage - that's your opening. This is recurring-revenue-friendly work. Emphasise role-based: a finance analyst and a salesperson use Copilot completely differently. Sell this confidently without the SME - it's people and process, not architecture.</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Offering 4. Often the deal-maker or deal-breaker - security and legal can veto everything. Position governance as the ENABLER, not the blocker: it's what lets a cautious client say yes. The moment a client raises data exposure, compliance, or 'what can the AI see' - that's both a buying signal AND your cue to bring in the SME. Governance also covers custom agents from Copilot Studio.</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7/8/2026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7/8/2026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7/8/2026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7/8/2026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7/8/2026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7/8/2026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7/8/2026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A1F3D"/>
        </a:solidFill>
        <a:effectLst/>
      </p:bgPr>
    </p:bg>
    <p:spTree>
      <p:nvGrpSpPr>
        <p:cNvPr id="1" name=""/>
        <p:cNvGrpSpPr/>
        <p:nvPr/>
      </p:nvGrpSpPr>
      <p:grpSpPr>
        <a:xfrm>
          <a:off x="0" y="0"/>
          <a:ext cx="0" cy="0"/>
          <a:chOff x="0" y="0"/>
          <a:chExt cx="0" cy="0"/>
        </a:xfrm>
      </p:grpSpPr>
      <p:sp>
        <p:nvSpPr>
          <p:cNvPr id="2" name="Oval 1"/>
          <p:cNvSpPr/>
          <p:nvPr/>
        </p:nvSpPr>
        <p:spPr>
          <a:xfrm>
            <a:off x="10104120" y="685800"/>
            <a:ext cx="1874519" cy="1874519"/>
          </a:xfrm>
          <a:prstGeom prst="ellipse">
            <a:avLst/>
          </a:prstGeom>
          <a:solidFill>
            <a:srgbClr val="572F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Oval 2"/>
          <p:cNvSpPr/>
          <p:nvPr/>
        </p:nvSpPr>
        <p:spPr>
          <a:xfrm>
            <a:off x="11201400" y="1600200"/>
            <a:ext cx="868680" cy="86868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Oval 3"/>
          <p:cNvSpPr/>
          <p:nvPr/>
        </p:nvSpPr>
        <p:spPr>
          <a:xfrm>
            <a:off x="10012680" y="2148840"/>
            <a:ext cx="457200" cy="457200"/>
          </a:xfrm>
          <a:prstGeom prst="ellipse">
            <a:avLst/>
          </a:prstGeom>
          <a:solidFill>
            <a:srgbClr val="C5B3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475488"/>
            <a:ext cx="548640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1" i="0" spc="60">
                <a:solidFill>
                  <a:srgbClr val="FFFFFF"/>
                </a:solidFill>
                <a:latin typeface="Mulish"/>
              </a:rPr>
              <a:t>MCR </a:t>
            </a:r>
            <a:r>
              <a:rPr sz="1500" b="1" i="0" spc="60">
                <a:solidFill>
                  <a:srgbClr val="C5B3F0"/>
                </a:solidFill>
                <a:latin typeface="Mulish"/>
              </a:rPr>
              <a:t>AGENTIC</a:t>
            </a:r>
          </a:p>
        </p:txBody>
      </p:sp>
      <p:sp>
        <p:nvSpPr>
          <p:cNvPr id="6" name="TextBox 5"/>
          <p:cNvSpPr txBox="1"/>
          <p:nvPr/>
        </p:nvSpPr>
        <p:spPr>
          <a:xfrm>
            <a:off x="566928" y="2240280"/>
            <a:ext cx="10332720" cy="1920240"/>
          </a:xfrm>
          <a:prstGeom prst="rect">
            <a:avLst/>
          </a:prstGeom>
          <a:noFill/>
        </p:spPr>
        <p:txBody>
          <a:bodyPr wrap="square" lIns="0" tIns="25400" rIns="0" bIns="25400" anchor="t">
            <a:spAutoFit/>
          </a:bodyPr>
          <a:lstStyle/>
          <a:p>
            <a:pPr algn="l">
              <a:lnSpc>
                <a:spcPct val="100000"/>
              </a:lnSpc>
              <a:spcBef>
                <a:spcPts val="0"/>
              </a:spcBef>
              <a:spcAft>
                <a:spcPts val="1000"/>
              </a:spcAft>
            </a:pPr>
            <a:r>
              <a:rPr sz="5000" b="0" i="0">
                <a:solidFill>
                  <a:srgbClr val="FFFFFF"/>
                </a:solidFill>
                <a:latin typeface="Mulish Light"/>
              </a:rPr>
              <a:t>Selling Microsoft Copilot</a:t>
            </a:r>
          </a:p>
          <a:p>
            <a:pPr algn="l">
              <a:lnSpc>
                <a:spcPct val="100000"/>
              </a:lnSpc>
              <a:spcBef>
                <a:spcPts val="0"/>
              </a:spcBef>
              <a:spcAft>
                <a:spcPts val="1000"/>
              </a:spcAft>
            </a:pPr>
            <a:r>
              <a:rPr sz="2400" b="0" i="0">
                <a:solidFill>
                  <a:srgbClr val="C5B3F0"/>
                </a:solidFill>
                <a:latin typeface="Mulish Light"/>
              </a:rPr>
              <a:t>A field playbook for the sales team</a:t>
            </a:r>
          </a:p>
        </p:txBody>
      </p:sp>
      <p:sp>
        <p:nvSpPr>
          <p:cNvPr id="7" name="Rectangle 6"/>
          <p:cNvSpPr/>
          <p:nvPr/>
        </p:nvSpPr>
        <p:spPr>
          <a:xfrm>
            <a:off x="585216" y="4370832"/>
            <a:ext cx="11018520" cy="16459"/>
          </a:xfrm>
          <a:prstGeom prst="rect">
            <a:avLst/>
          </a:prstGeom>
          <a:solidFill>
            <a:srgbClr val="3A40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566928" y="4617720"/>
            <a:ext cx="10241280" cy="1097280"/>
          </a:xfrm>
          <a:prstGeom prst="rect">
            <a:avLst/>
          </a:prstGeom>
          <a:noFill/>
        </p:spPr>
        <p:txBody>
          <a:bodyPr wrap="square" lIns="0" tIns="25400" rIns="0" bIns="25400" anchor="t">
            <a:spAutoFit/>
          </a:bodyPr>
          <a:lstStyle/>
          <a:p>
            <a:pPr algn="l">
              <a:lnSpc>
                <a:spcPct val="115000"/>
              </a:lnSpc>
              <a:spcBef>
                <a:spcPts val="0"/>
              </a:spcBef>
              <a:spcAft>
                <a:spcPts val="300"/>
              </a:spcAft>
            </a:pPr>
            <a:r>
              <a:rPr sz="1500" b="0" i="0">
                <a:solidFill>
                  <a:srgbClr val="D9DCE8"/>
                </a:solidFill>
                <a:latin typeface="Mulish"/>
              </a:rPr>
              <a:t>From readiness to live agents - how we qualify, position, and win Copilot deals,</a:t>
            </a:r>
          </a:p>
          <a:p>
            <a:pPr algn="l">
              <a:lnSpc>
                <a:spcPct val="115000"/>
              </a:lnSpc>
              <a:spcBef>
                <a:spcPts val="0"/>
              </a:spcBef>
              <a:spcAft>
                <a:spcPts val="300"/>
              </a:spcAft>
            </a:pPr>
            <a:r>
              <a:rPr sz="1500" b="0" i="0">
                <a:solidFill>
                  <a:srgbClr val="D9DCE8"/>
                </a:solidFill>
                <a:latin typeface="Mulish"/>
              </a:rPr>
              <a:t>and exactly when to bring in your technical SME to close.</a:t>
            </a:r>
          </a:p>
        </p:txBody>
      </p:sp>
      <p:sp>
        <p:nvSpPr>
          <p:cNvPr id="9" name="Rounded Rectangle 8"/>
          <p:cNvSpPr/>
          <p:nvPr/>
        </p:nvSpPr>
        <p:spPr>
          <a:xfrm>
            <a:off x="566928" y="5989320"/>
            <a:ext cx="3200400" cy="384048"/>
          </a:xfrm>
          <a:prstGeom prst="roundRect">
            <a:avLst>
              <a:gd name="adj" fmla="val 50000"/>
            </a:avLst>
          </a:prstGeom>
          <a:solidFill>
            <a:srgbClr val="6C3CE1"/>
          </a:solidFill>
          <a:ln>
            <a:noFill/>
          </a:ln>
          <a:effectLst>
            <a:outerShdw blurRad="274320" dist="118872" dir="5400000" rotWithShape="0">
              <a:srgbClr val="6C3CE1">
                <a:alpha val="28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566928" y="5989320"/>
            <a:ext cx="3200400" cy="384048"/>
          </a:xfrm>
          <a:prstGeom prst="rect">
            <a:avLst/>
          </a:prstGeom>
          <a:noFill/>
        </p:spPr>
        <p:txBody>
          <a:bodyPr wrap="square" lIns="0" tIns="25400" rIns="0" bIns="25400" anchor="ctr">
            <a:spAutoFit/>
          </a:bodyPr>
          <a:lstStyle/>
          <a:p>
            <a:pPr algn="ctr">
              <a:lnSpc>
                <a:spcPct val="100000"/>
              </a:lnSpc>
              <a:spcBef>
                <a:spcPts val="0"/>
              </a:spcBef>
              <a:spcAft>
                <a:spcPts val="400"/>
              </a:spcAft>
            </a:pPr>
            <a:r>
              <a:rPr sz="1150" b="1" i="0" spc="40">
                <a:solidFill>
                  <a:srgbClr val="FFFFFF"/>
                </a:solidFill>
                <a:latin typeface="Mulish"/>
              </a:rPr>
              <a:t>INTERNAL SALES ENABLEMENT</a:t>
            </a:r>
          </a:p>
        </p:txBody>
      </p:sp>
    </p:spTree>
    <p:extLst>
      <p:ext uri="{BB962C8B-B14F-4D97-AF65-F5344CB8AC3E}">
        <p14:creationId xmlns:p14="http://schemas.microsoft.com/office/powerpoint/2010/main" val="924178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243656"/>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OFFERING 5 OF 6</a:t>
            </a:r>
          </a:p>
        </p:txBody>
      </p:sp>
      <p:sp>
        <p:nvSpPr>
          <p:cNvPr id="3" name="TextBox 2"/>
          <p:cNvSpPr txBox="1"/>
          <p:nvPr/>
        </p:nvSpPr>
        <p:spPr>
          <a:xfrm>
            <a:off x="548640" y="786384"/>
            <a:ext cx="10972800" cy="574516"/>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Copilot Studio</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1064240" cy="289823"/>
          </a:xfrm>
          <a:prstGeom prst="rect">
            <a:avLst/>
          </a:prstGeom>
          <a:noFill/>
        </p:spPr>
        <p:txBody>
          <a:bodyPr wrap="square" lIns="0" tIns="25400" rIns="0" bIns="25400" anchor="t">
            <a:spAutoFit/>
          </a:bodyPr>
          <a:lstStyle/>
          <a:p>
            <a:pPr algn="l">
              <a:lnSpc>
                <a:spcPct val="100000"/>
              </a:lnSpc>
              <a:spcBef>
                <a:spcPts val="0"/>
              </a:spcBef>
              <a:spcAft>
                <a:spcPts val="400"/>
              </a:spcAft>
            </a:pPr>
            <a:r>
              <a:rPr sz="1550" b="0" i="1">
                <a:solidFill>
                  <a:srgbClr val="5A5C66"/>
                </a:solidFill>
                <a:latin typeface="Mulish"/>
              </a:rPr>
              <a:t>Custom agents built on the client's own data and systems - the high-value, sticky delivery work.</a:t>
            </a:r>
          </a:p>
        </p:txBody>
      </p:sp>
      <p:sp>
        <p:nvSpPr>
          <p:cNvPr id="6" name="Rounded Rectangle 5"/>
          <p:cNvSpPr/>
          <p:nvPr/>
        </p:nvSpPr>
        <p:spPr>
          <a:xfrm>
            <a:off x="548640" y="2395728"/>
            <a:ext cx="5486400" cy="3657600"/>
          </a:xfrm>
          <a:prstGeom prst="roundRect">
            <a:avLst>
              <a:gd name="adj" fmla="val 5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22960" y="2578608"/>
            <a:ext cx="50292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350" b="1" i="0" spc="120">
                <a:solidFill>
                  <a:srgbClr val="6C3CE1"/>
                </a:solidFill>
                <a:latin typeface="Mulish"/>
              </a:rPr>
              <a:t>WHAT WE DO</a:t>
            </a:r>
          </a:p>
        </p:txBody>
      </p:sp>
      <p:sp>
        <p:nvSpPr>
          <p:cNvPr id="8" name="TextBox 7"/>
          <p:cNvSpPr txBox="1"/>
          <p:nvPr/>
        </p:nvSpPr>
        <p:spPr>
          <a:xfrm>
            <a:off x="822960" y="3017520"/>
            <a:ext cx="4983480" cy="2582951"/>
          </a:xfrm>
          <a:prstGeom prst="rect">
            <a:avLst/>
          </a:prstGeom>
          <a:noFill/>
        </p:spPr>
        <p:txBody>
          <a:bodyPr wrap="square" lIns="0" tIns="25400" rIns="0" bIns="25400">
            <a:spAutoFit/>
          </a:bodyPr>
          <a:lstStyle/>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Custom agents</a:t>
            </a:r>
            <a:r>
              <a:rPr sz="1350">
                <a:solidFill>
                  <a:srgbClr val="3A3A3A"/>
                </a:solidFill>
                <a:latin typeface="Mulish"/>
              </a:rPr>
              <a:t> - purpose-built copilots for a team or workflow, grounded in the client's own content</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Connected data</a:t>
            </a:r>
            <a:r>
              <a:rPr sz="1350">
                <a:solidFill>
                  <a:srgbClr val="3A3A3A"/>
                </a:solidFill>
                <a:latin typeface="Mulish"/>
              </a:rPr>
              <a:t> - agents pull from SharePoint, Dataverse, and 1,000+ connectors to business systems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Actions &amp; automation</a:t>
            </a:r>
            <a:r>
              <a:rPr sz="1350">
                <a:solidFill>
                  <a:srgbClr val="3A3A3A"/>
                </a:solidFill>
                <a:latin typeface="Mulish"/>
              </a:rPr>
              <a:t> - agents that don't just answer; they take action and trigger workflows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Governed by design</a:t>
            </a:r>
            <a:r>
              <a:rPr sz="1350">
                <a:solidFill>
                  <a:srgbClr val="3A3A3A"/>
                </a:solidFill>
                <a:latin typeface="Mulish"/>
              </a:rPr>
              <a:t> - built inside the governance guardrails we set, with controlled access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Design to handover</a:t>
            </a:r>
            <a:r>
              <a:rPr sz="1350">
                <a:solidFill>
                  <a:srgbClr val="3A3A3A"/>
                </a:solidFill>
                <a:latin typeface="Mulish"/>
              </a:rPr>
              <a:t> - we scope from mapped use cases, build, test, and hand over with support</a:t>
            </a:r>
          </a:p>
        </p:txBody>
      </p:sp>
      <p:sp>
        <p:nvSpPr>
          <p:cNvPr id="9" name="Rounded Rectangle 8"/>
          <p:cNvSpPr/>
          <p:nvPr/>
        </p:nvSpPr>
        <p:spPr>
          <a:xfrm>
            <a:off x="6245352" y="2395728"/>
            <a:ext cx="5440680" cy="1664208"/>
          </a:xfrm>
          <a:prstGeom prst="roundRect">
            <a:avLst>
              <a:gd name="adj" fmla="val 6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519672" y="2560320"/>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TYPICAL DELIVERABLES</a:t>
            </a:r>
          </a:p>
        </p:txBody>
      </p:sp>
      <p:sp>
        <p:nvSpPr>
          <p:cNvPr id="11" name="TextBox 10"/>
          <p:cNvSpPr txBox="1"/>
          <p:nvPr/>
        </p:nvSpPr>
        <p:spPr>
          <a:xfrm>
            <a:off x="6519672" y="2944368"/>
            <a:ext cx="4937760" cy="473463"/>
          </a:xfrm>
          <a:prstGeom prst="rect">
            <a:avLst/>
          </a:prstGeom>
          <a:noFill/>
        </p:spPr>
        <p:txBody>
          <a:bodyPr wrap="square" lIns="0" tIns="25400" rIns="0" bIns="25400" anchor="t">
            <a:spAutoFit/>
          </a:bodyPr>
          <a:lstStyle/>
          <a:p>
            <a:pPr algn="l">
              <a:lnSpc>
                <a:spcPct val="108000"/>
              </a:lnSpc>
              <a:spcBef>
                <a:spcPts val="0"/>
              </a:spcBef>
              <a:spcAft>
                <a:spcPts val="400"/>
              </a:spcAft>
            </a:pPr>
            <a:r>
              <a:rPr sz="1300" b="0" i="0">
                <a:solidFill>
                  <a:srgbClr val="3A3A3A"/>
                </a:solidFill>
                <a:latin typeface="Mulish"/>
              </a:rPr>
              <a:t>Scoped agent designs, production agents connected to client systems, and a handover &amp; support plan.</a:t>
            </a:r>
          </a:p>
        </p:txBody>
      </p:sp>
      <p:sp>
        <p:nvSpPr>
          <p:cNvPr id="12" name="Rounded Rectangle 11"/>
          <p:cNvSpPr/>
          <p:nvPr/>
        </p:nvSpPr>
        <p:spPr>
          <a:xfrm>
            <a:off x="6245352" y="4224528"/>
            <a:ext cx="5440680" cy="1828800"/>
          </a:xfrm>
          <a:prstGeom prst="roundRect">
            <a:avLst>
              <a:gd name="adj" fmla="val 6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519672" y="4370832"/>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QUICK CUE</a:t>
            </a:r>
          </a:p>
        </p:txBody>
      </p:sp>
      <p:sp>
        <p:nvSpPr>
          <p:cNvPr id="14" name="TextBox 13"/>
          <p:cNvSpPr txBox="1"/>
          <p:nvPr/>
        </p:nvSpPr>
        <p:spPr>
          <a:xfrm>
            <a:off x="6519672" y="4754880"/>
            <a:ext cx="4937760" cy="1144352"/>
          </a:xfrm>
          <a:prstGeom prst="rect">
            <a:avLst/>
          </a:prstGeom>
          <a:noFill/>
        </p:spPr>
        <p:txBody>
          <a:bodyPr wrap="square" lIns="0" tIns="25400" rIns="0" bIns="25400" anchor="t">
            <a:spAutoFit/>
          </a:bodyPr>
          <a:lstStyle/>
          <a:p>
            <a:pPr algn="l">
              <a:lnSpc>
                <a:spcPct val="105000"/>
              </a:lnSpc>
              <a:spcBef>
                <a:spcPts val="0"/>
              </a:spcBef>
              <a:spcAft>
                <a:spcPts val="200"/>
              </a:spcAft>
            </a:pPr>
            <a:r>
              <a:rPr sz="1300" b="1" i="0">
                <a:solidFill>
                  <a:srgbClr val="1A1F3D"/>
                </a:solidFill>
                <a:latin typeface="Mulish"/>
              </a:rPr>
              <a:t>If you hear:  </a:t>
            </a:r>
            <a:r>
              <a:rPr sz="1300" b="0" i="1">
                <a:solidFill>
                  <a:srgbClr val="3A3A3A"/>
                </a:solidFill>
                <a:latin typeface="Mulish"/>
              </a:rPr>
              <a:t>“Could it do X with our data in system Y?”</a:t>
            </a:r>
          </a:p>
          <a:p>
            <a:pPr algn="l">
              <a:lnSpc>
                <a:spcPct val="105000"/>
              </a:lnSpc>
              <a:spcBef>
                <a:spcPts val="0"/>
              </a:spcBef>
              <a:spcAft>
                <a:spcPts val="200"/>
              </a:spcAft>
            </a:pPr>
            <a:endParaRPr sz="1300" b="0" i="1">
              <a:solidFill>
                <a:srgbClr val="3A3A3A"/>
              </a:solidFill>
              <a:latin typeface="Mulish"/>
            </a:endParaRPr>
          </a:p>
          <a:p>
            <a:pPr algn="l">
              <a:lnSpc>
                <a:spcPct val="105000"/>
              </a:lnSpc>
              <a:spcBef>
                <a:spcPts val="0"/>
              </a:spcBef>
              <a:spcAft>
                <a:spcPts val="200"/>
              </a:spcAft>
            </a:pPr>
            <a:r>
              <a:rPr sz="1300" b="1" i="0">
                <a:solidFill>
                  <a:srgbClr val="6C3CE1"/>
                </a:solidFill>
                <a:latin typeface="Mulish"/>
              </a:rPr>
              <a:t>Say:  </a:t>
            </a:r>
            <a:r>
              <a:rPr sz="1300" b="0" i="0">
                <a:solidFill>
                  <a:srgbClr val="3A3A3A"/>
                </a:solidFill>
                <a:latin typeface="Mulish"/>
              </a:rPr>
              <a:t>“That's exactly what we build in Copilot Studio - an agent on your data, in your systems, inside your guardrails. Let me bring our SME in to scope it.”</a:t>
            </a:r>
          </a:p>
        </p:txBody>
      </p:sp>
      <p:sp>
        <p:nvSpPr>
          <p:cNvPr id="15" name="TextBox 1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6" name="TextBox 1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3835038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243656"/>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OFFERING 6 OF 6</a:t>
            </a:r>
          </a:p>
        </p:txBody>
      </p:sp>
      <p:sp>
        <p:nvSpPr>
          <p:cNvPr id="3" name="TextBox 2"/>
          <p:cNvSpPr txBox="1"/>
          <p:nvPr/>
        </p:nvSpPr>
        <p:spPr>
          <a:xfrm>
            <a:off x="548640" y="786384"/>
            <a:ext cx="10972800" cy="574516"/>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App Modernisation</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1064240" cy="289823"/>
          </a:xfrm>
          <a:prstGeom prst="rect">
            <a:avLst/>
          </a:prstGeom>
          <a:noFill/>
        </p:spPr>
        <p:txBody>
          <a:bodyPr wrap="square" lIns="0" tIns="25400" rIns="0" bIns="25400" anchor="t">
            <a:spAutoFit/>
          </a:bodyPr>
          <a:lstStyle/>
          <a:p>
            <a:pPr algn="l">
              <a:lnSpc>
                <a:spcPct val="100000"/>
              </a:lnSpc>
              <a:spcBef>
                <a:spcPts val="0"/>
              </a:spcBef>
              <a:spcAft>
                <a:spcPts val="400"/>
              </a:spcAft>
            </a:pPr>
            <a:r>
              <a:rPr sz="1550" b="0" i="1">
                <a:solidFill>
                  <a:srgbClr val="5A5C66"/>
                </a:solidFill>
                <a:latin typeface="Mulish"/>
              </a:rPr>
              <a:t>Replace ageing internal apps with agents - and retire their cost and complexity.</a:t>
            </a:r>
          </a:p>
        </p:txBody>
      </p:sp>
      <p:sp>
        <p:nvSpPr>
          <p:cNvPr id="6" name="Rounded Rectangle 5"/>
          <p:cNvSpPr/>
          <p:nvPr/>
        </p:nvSpPr>
        <p:spPr>
          <a:xfrm>
            <a:off x="548640" y="2395728"/>
            <a:ext cx="5486400" cy="3657600"/>
          </a:xfrm>
          <a:prstGeom prst="roundRect">
            <a:avLst>
              <a:gd name="adj" fmla="val 5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22960" y="2578608"/>
            <a:ext cx="50292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350" b="1" i="0" spc="120">
                <a:solidFill>
                  <a:srgbClr val="6C3CE1"/>
                </a:solidFill>
                <a:latin typeface="Mulish"/>
              </a:rPr>
              <a:t>WHAT WE DO</a:t>
            </a:r>
          </a:p>
        </p:txBody>
      </p:sp>
      <p:sp>
        <p:nvSpPr>
          <p:cNvPr id="8" name="TextBox 7"/>
          <p:cNvSpPr txBox="1"/>
          <p:nvPr/>
        </p:nvSpPr>
        <p:spPr>
          <a:xfrm>
            <a:off x="822960" y="3017520"/>
            <a:ext cx="4983480" cy="2364815"/>
          </a:xfrm>
          <a:prstGeom prst="rect">
            <a:avLst/>
          </a:prstGeom>
          <a:noFill/>
        </p:spPr>
        <p:txBody>
          <a:bodyPr wrap="square" lIns="0" tIns="25400" rIns="0" bIns="25400">
            <a:spAutoFit/>
          </a:bodyPr>
          <a:lstStyle/>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App portfolio review</a:t>
            </a:r>
            <a:r>
              <a:rPr sz="1350">
                <a:solidFill>
                  <a:srgbClr val="3A3A3A"/>
                </a:solidFill>
                <a:latin typeface="Mulish"/>
              </a:rPr>
              <a:t> - find the legacy apps and workflows agents can replace</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Value &amp; feasibility scoring</a:t>
            </a:r>
            <a:r>
              <a:rPr sz="1350">
                <a:solidFill>
                  <a:srgbClr val="3A3A3A"/>
                </a:solidFill>
                <a:latin typeface="Mulish"/>
              </a:rPr>
              <a:t> - rank candidates by savings, usage, and complexity</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Agent-first redesign</a:t>
            </a:r>
            <a:r>
              <a:rPr sz="1350">
                <a:solidFill>
                  <a:srgbClr val="3A3A3A"/>
                </a:solidFill>
                <a:latin typeface="Mulish"/>
              </a:rPr>
              <a:t> - rebuild the process as a Copilot Studio agent, not a form</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Phased migration</a:t>
            </a:r>
            <a:r>
              <a:rPr sz="1350">
                <a:solidFill>
                  <a:srgbClr val="3A3A3A"/>
                </a:solidFill>
                <a:latin typeface="Mulish"/>
              </a:rPr>
              <a:t> - parallel-run, cut over, then retire the legacy app</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Systems integration</a:t>
            </a:r>
            <a:r>
              <a:rPr sz="1350">
                <a:solidFill>
                  <a:srgbClr val="3A3A3A"/>
                </a:solidFill>
                <a:latin typeface="Mulish"/>
              </a:rPr>
              <a:t> - agents connect to existing data via 1,000+ connectors</a:t>
            </a:r>
          </a:p>
        </p:txBody>
      </p:sp>
      <p:sp>
        <p:nvSpPr>
          <p:cNvPr id="9" name="Rounded Rectangle 8"/>
          <p:cNvSpPr/>
          <p:nvPr/>
        </p:nvSpPr>
        <p:spPr>
          <a:xfrm>
            <a:off x="6245352" y="2395728"/>
            <a:ext cx="5440680" cy="1664208"/>
          </a:xfrm>
          <a:prstGeom prst="roundRect">
            <a:avLst>
              <a:gd name="adj" fmla="val 6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519672" y="2560320"/>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TYPICAL DELIVERABLES</a:t>
            </a:r>
          </a:p>
        </p:txBody>
      </p:sp>
      <p:sp>
        <p:nvSpPr>
          <p:cNvPr id="11" name="TextBox 10"/>
          <p:cNvSpPr txBox="1"/>
          <p:nvPr/>
        </p:nvSpPr>
        <p:spPr>
          <a:xfrm>
            <a:off x="6519672" y="2944368"/>
            <a:ext cx="4937760" cy="473463"/>
          </a:xfrm>
          <a:prstGeom prst="rect">
            <a:avLst/>
          </a:prstGeom>
          <a:noFill/>
        </p:spPr>
        <p:txBody>
          <a:bodyPr wrap="square" lIns="0" tIns="25400" rIns="0" bIns="25400" anchor="t">
            <a:spAutoFit/>
          </a:bodyPr>
          <a:lstStyle/>
          <a:p>
            <a:pPr algn="l">
              <a:lnSpc>
                <a:spcPct val="108000"/>
              </a:lnSpc>
              <a:spcBef>
                <a:spcPts val="0"/>
              </a:spcBef>
              <a:spcAft>
                <a:spcPts val="400"/>
              </a:spcAft>
            </a:pPr>
            <a:r>
              <a:rPr sz="1300" b="0" i="0">
                <a:solidFill>
                  <a:srgbClr val="3A3A3A"/>
                </a:solidFill>
                <a:latin typeface="Mulish"/>
              </a:rPr>
              <a:t>Modernisation roadmap, agent build plan, and a phased retirement schedule with cost savings per app.</a:t>
            </a:r>
          </a:p>
        </p:txBody>
      </p:sp>
      <p:sp>
        <p:nvSpPr>
          <p:cNvPr id="12" name="Rounded Rectangle 11"/>
          <p:cNvSpPr/>
          <p:nvPr/>
        </p:nvSpPr>
        <p:spPr>
          <a:xfrm>
            <a:off x="6245352" y="4224528"/>
            <a:ext cx="5440680" cy="1828800"/>
          </a:xfrm>
          <a:prstGeom prst="roundRect">
            <a:avLst>
              <a:gd name="adj" fmla="val 6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519672" y="4370832"/>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QUICK CUE</a:t>
            </a:r>
          </a:p>
        </p:txBody>
      </p:sp>
      <p:sp>
        <p:nvSpPr>
          <p:cNvPr id="14" name="TextBox 13"/>
          <p:cNvSpPr txBox="1"/>
          <p:nvPr/>
        </p:nvSpPr>
        <p:spPr>
          <a:xfrm>
            <a:off x="6519672" y="4754880"/>
            <a:ext cx="4937760" cy="1144352"/>
          </a:xfrm>
          <a:prstGeom prst="rect">
            <a:avLst/>
          </a:prstGeom>
          <a:noFill/>
        </p:spPr>
        <p:txBody>
          <a:bodyPr wrap="square" lIns="0" tIns="25400" rIns="0" bIns="25400" anchor="t">
            <a:spAutoFit/>
          </a:bodyPr>
          <a:lstStyle/>
          <a:p>
            <a:pPr algn="l">
              <a:lnSpc>
                <a:spcPct val="105000"/>
              </a:lnSpc>
              <a:spcBef>
                <a:spcPts val="0"/>
              </a:spcBef>
              <a:spcAft>
                <a:spcPts val="200"/>
              </a:spcAft>
            </a:pPr>
            <a:r>
              <a:rPr sz="1300" b="1" i="0">
                <a:solidFill>
                  <a:srgbClr val="1A1F3D"/>
                </a:solidFill>
                <a:latin typeface="Mulish"/>
              </a:rPr>
              <a:t>If you hear:  </a:t>
            </a:r>
            <a:r>
              <a:rPr sz="1300" b="0" i="1">
                <a:solidFill>
                  <a:srgbClr val="3A3A3A"/>
                </a:solidFill>
                <a:latin typeface="Mulish"/>
              </a:rPr>
              <a:t>“We spend a fortune maintaining internal apps nobody likes”</a:t>
            </a:r>
          </a:p>
          <a:p>
            <a:pPr algn="l">
              <a:lnSpc>
                <a:spcPct val="105000"/>
              </a:lnSpc>
              <a:spcBef>
                <a:spcPts val="0"/>
              </a:spcBef>
              <a:spcAft>
                <a:spcPts val="200"/>
              </a:spcAft>
            </a:pPr>
            <a:endParaRPr sz="1300" b="0" i="1">
              <a:solidFill>
                <a:srgbClr val="3A3A3A"/>
              </a:solidFill>
              <a:latin typeface="Mulish"/>
            </a:endParaRPr>
          </a:p>
          <a:p>
            <a:pPr algn="l">
              <a:lnSpc>
                <a:spcPct val="105000"/>
              </a:lnSpc>
              <a:spcBef>
                <a:spcPts val="0"/>
              </a:spcBef>
              <a:spcAft>
                <a:spcPts val="200"/>
              </a:spcAft>
            </a:pPr>
            <a:r>
              <a:rPr sz="1300" b="1" i="0">
                <a:solidFill>
                  <a:srgbClr val="6C3CE1"/>
                </a:solidFill>
                <a:latin typeface="Mulish"/>
              </a:rPr>
              <a:t>Say:  </a:t>
            </a:r>
            <a:r>
              <a:rPr sz="1300" b="0" i="0">
                <a:solidFill>
                  <a:srgbClr val="3A3A3A"/>
                </a:solidFill>
                <a:latin typeface="Mulish"/>
              </a:rPr>
              <a:t>“That's exactly what app modernisation fixes - we replace those apps with agents built on your own data, and the maintenance burden goes with them. I can bring our SME in to scope it.”</a:t>
            </a:r>
          </a:p>
        </p:txBody>
      </p:sp>
      <p:sp>
        <p:nvSpPr>
          <p:cNvPr id="15" name="TextBox 1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6" name="TextBox 1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34070574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FROM IDEA TO VALUE</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How we map use cases</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09728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0" i="1">
                <a:solidFill>
                  <a:srgbClr val="5A5C66"/>
                </a:solidFill>
                <a:latin typeface="Mulish"/>
              </a:rPr>
              <a:t>A simple, repeatable method that turns vague AI ambition into a funded, prioritised backlog.</a:t>
            </a:r>
          </a:p>
        </p:txBody>
      </p:sp>
      <p:sp>
        <p:nvSpPr>
          <p:cNvPr id="6" name="Rounded Rectangle 5"/>
          <p:cNvSpPr/>
          <p:nvPr/>
        </p:nvSpPr>
        <p:spPr>
          <a:xfrm>
            <a:off x="548640"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Oval 6"/>
          <p:cNvSpPr/>
          <p:nvPr/>
        </p:nvSpPr>
        <p:spPr>
          <a:xfrm>
            <a:off x="841247"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841247"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1</a:t>
            </a:r>
          </a:p>
        </p:txBody>
      </p:sp>
      <p:sp>
        <p:nvSpPr>
          <p:cNvPr id="9" name="TextBox 8"/>
          <p:cNvSpPr txBox="1"/>
          <p:nvPr/>
        </p:nvSpPr>
        <p:spPr>
          <a:xfrm>
            <a:off x="841247" y="3383280"/>
            <a:ext cx="2121408"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Discover</a:t>
            </a:r>
          </a:p>
        </p:txBody>
      </p:sp>
      <p:sp>
        <p:nvSpPr>
          <p:cNvPr id="10" name="TextBox 9"/>
          <p:cNvSpPr txBox="1"/>
          <p:nvPr/>
        </p:nvSpPr>
        <p:spPr>
          <a:xfrm>
            <a:off x="841247" y="3822191"/>
            <a:ext cx="2121408" cy="914400"/>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Workshops surface real pain points and repetitive tasks across each team.</a:t>
            </a:r>
          </a:p>
        </p:txBody>
      </p:sp>
      <p:sp>
        <p:nvSpPr>
          <p:cNvPr id="11" name="Rounded Rectangle 10"/>
          <p:cNvSpPr/>
          <p:nvPr/>
        </p:nvSpPr>
        <p:spPr>
          <a:xfrm>
            <a:off x="3465576"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Oval 11"/>
          <p:cNvSpPr/>
          <p:nvPr/>
        </p:nvSpPr>
        <p:spPr>
          <a:xfrm>
            <a:off x="3758184"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3758184"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2</a:t>
            </a:r>
          </a:p>
        </p:txBody>
      </p:sp>
      <p:sp>
        <p:nvSpPr>
          <p:cNvPr id="14" name="TextBox 13"/>
          <p:cNvSpPr txBox="1"/>
          <p:nvPr/>
        </p:nvSpPr>
        <p:spPr>
          <a:xfrm>
            <a:off x="3758184" y="3383280"/>
            <a:ext cx="2121408"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Qualify</a:t>
            </a:r>
          </a:p>
        </p:txBody>
      </p:sp>
      <p:sp>
        <p:nvSpPr>
          <p:cNvPr id="15" name="TextBox 14"/>
          <p:cNvSpPr txBox="1"/>
          <p:nvPr/>
        </p:nvSpPr>
        <p:spPr>
          <a:xfrm>
            <a:off x="3758184" y="3822191"/>
            <a:ext cx="2121408" cy="914400"/>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Score each use case on business value vs. effort &amp; data readiness.</a:t>
            </a:r>
          </a:p>
        </p:txBody>
      </p:sp>
      <p:sp>
        <p:nvSpPr>
          <p:cNvPr id="16" name="Rounded Rectangle 15"/>
          <p:cNvSpPr/>
          <p:nvPr/>
        </p:nvSpPr>
        <p:spPr>
          <a:xfrm>
            <a:off x="6382512"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Oval 16"/>
          <p:cNvSpPr/>
          <p:nvPr/>
        </p:nvSpPr>
        <p:spPr>
          <a:xfrm>
            <a:off x="6675120"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675120"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3</a:t>
            </a:r>
          </a:p>
        </p:txBody>
      </p:sp>
      <p:sp>
        <p:nvSpPr>
          <p:cNvPr id="19" name="TextBox 18"/>
          <p:cNvSpPr txBox="1"/>
          <p:nvPr/>
        </p:nvSpPr>
        <p:spPr>
          <a:xfrm>
            <a:off x="6675120" y="3383280"/>
            <a:ext cx="2121408"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Prioritise</a:t>
            </a:r>
          </a:p>
        </p:txBody>
      </p:sp>
      <p:sp>
        <p:nvSpPr>
          <p:cNvPr id="20" name="TextBox 19"/>
          <p:cNvSpPr txBox="1"/>
          <p:nvPr/>
        </p:nvSpPr>
        <p:spPr>
          <a:xfrm>
            <a:off x="6675120" y="3822191"/>
            <a:ext cx="2121408" cy="914400"/>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Plot on a value/effort matrix to pick quick wins and big bets.</a:t>
            </a:r>
          </a:p>
        </p:txBody>
      </p:sp>
      <p:sp>
        <p:nvSpPr>
          <p:cNvPr id="21" name="Rounded Rectangle 20"/>
          <p:cNvSpPr/>
          <p:nvPr/>
        </p:nvSpPr>
        <p:spPr>
          <a:xfrm>
            <a:off x="9299448"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9592056"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9592056"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4</a:t>
            </a:r>
          </a:p>
        </p:txBody>
      </p:sp>
      <p:sp>
        <p:nvSpPr>
          <p:cNvPr id="24" name="TextBox 23"/>
          <p:cNvSpPr txBox="1"/>
          <p:nvPr/>
        </p:nvSpPr>
        <p:spPr>
          <a:xfrm>
            <a:off x="9592056" y="3383280"/>
            <a:ext cx="2121408"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Blueprint</a:t>
            </a:r>
          </a:p>
        </p:txBody>
      </p:sp>
      <p:sp>
        <p:nvSpPr>
          <p:cNvPr id="25" name="TextBox 24"/>
          <p:cNvSpPr txBox="1"/>
          <p:nvPr/>
        </p:nvSpPr>
        <p:spPr>
          <a:xfrm>
            <a:off x="9592056" y="3822191"/>
            <a:ext cx="2121408" cy="914400"/>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Define data, inputs, and success metrics for each prioritised agent.</a:t>
            </a:r>
          </a:p>
        </p:txBody>
      </p:sp>
      <p:sp>
        <p:nvSpPr>
          <p:cNvPr id="26" name="Rounded Rectangle 25"/>
          <p:cNvSpPr/>
          <p:nvPr/>
        </p:nvSpPr>
        <p:spPr>
          <a:xfrm>
            <a:off x="548640" y="5138928"/>
            <a:ext cx="11137392" cy="896112"/>
          </a:xfrm>
          <a:prstGeom prst="roundRect">
            <a:avLst>
              <a:gd name="adj" fmla="val 10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68680" y="5138928"/>
            <a:ext cx="10607040" cy="896112"/>
          </a:xfrm>
          <a:prstGeom prst="rect">
            <a:avLst/>
          </a:prstGeom>
          <a:noFill/>
        </p:spPr>
        <p:txBody>
          <a:bodyPr wrap="square" lIns="0" tIns="25400" rIns="0" bIns="25400" anchor="ctr">
            <a:spAutoFit/>
          </a:bodyPr>
          <a:lstStyle/>
          <a:p>
            <a:pPr algn="l">
              <a:lnSpc>
                <a:spcPct val="100000"/>
              </a:lnSpc>
              <a:spcBef>
                <a:spcPts val="0"/>
              </a:spcBef>
              <a:spcAft>
                <a:spcPts val="400"/>
              </a:spcAft>
            </a:pPr>
            <a:r>
              <a:rPr sz="1500" b="1" i="0">
                <a:solidFill>
                  <a:srgbClr val="6C3CE1"/>
                </a:solidFill>
                <a:latin typeface="Mulish"/>
              </a:rPr>
              <a:t>The output:  </a:t>
            </a:r>
            <a:r>
              <a:rPr sz="1450" b="0" i="0">
                <a:solidFill>
                  <a:srgbClr val="3A3A3A"/>
                </a:solidFill>
                <a:latin typeface="Mulish"/>
              </a:rPr>
              <a:t>a ranked backlog where every top use case has a clear owner, expected ROI, and a build plan - ready for Copilot Studio.</a:t>
            </a:r>
          </a:p>
        </p:txBody>
      </p:sp>
      <p:sp>
        <p:nvSpPr>
          <p:cNvPr id="28" name="TextBox 27"/>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9" name="TextBox 2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1310830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CUE CARDS · 1 OF 2</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If you hear X, say Y - business objections</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0972800" cy="411480"/>
          </a:xfrm>
          <a:prstGeom prst="rect">
            <a:avLst/>
          </a:prstGeom>
          <a:noFill/>
        </p:spPr>
        <p:txBody>
          <a:bodyPr wrap="square" lIns="0" tIns="25400" rIns="0" bIns="25400" anchor="t">
            <a:spAutoFit/>
          </a:bodyPr>
          <a:lstStyle/>
          <a:p>
            <a:pPr algn="l">
              <a:lnSpc>
                <a:spcPct val="100000"/>
              </a:lnSpc>
              <a:spcBef>
                <a:spcPts val="0"/>
              </a:spcBef>
              <a:spcAft>
                <a:spcPts val="400"/>
              </a:spcAft>
            </a:pPr>
            <a:r>
              <a:rPr sz="1450" b="0" i="1">
                <a:solidFill>
                  <a:srgbClr val="5A5C66"/>
                </a:solidFill>
                <a:latin typeface="Mulish"/>
              </a:rPr>
              <a:t>Handle these solo - they're about value and confidence, not technology.</a:t>
            </a:r>
          </a:p>
        </p:txBody>
      </p:sp>
      <p:sp>
        <p:nvSpPr>
          <p:cNvPr id="6" name="TextBox 5"/>
          <p:cNvSpPr txBox="1"/>
          <p:nvPr/>
        </p:nvSpPr>
        <p:spPr>
          <a:xfrm>
            <a:off x="822960" y="2286000"/>
            <a:ext cx="512064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IF YOU HEAR…</a:t>
            </a:r>
          </a:p>
        </p:txBody>
      </p:sp>
      <p:sp>
        <p:nvSpPr>
          <p:cNvPr id="7" name="TextBox 6"/>
          <p:cNvSpPr txBox="1"/>
          <p:nvPr/>
        </p:nvSpPr>
        <p:spPr>
          <a:xfrm>
            <a:off x="6400800" y="2286000"/>
            <a:ext cx="512064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…SAY</a:t>
            </a:r>
          </a:p>
        </p:txBody>
      </p:sp>
      <p:sp>
        <p:nvSpPr>
          <p:cNvPr id="8" name="Rounded Rectangle 7"/>
          <p:cNvSpPr/>
          <p:nvPr/>
        </p:nvSpPr>
        <p:spPr>
          <a:xfrm>
            <a:off x="548640" y="2633472"/>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777240" y="2724912"/>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“We already have Copilot, we don't need help.”</a:t>
            </a:r>
          </a:p>
        </p:txBody>
      </p:sp>
      <p:sp>
        <p:nvSpPr>
          <p:cNvPr id="10" name="TextBox 9"/>
          <p:cNvSpPr txBox="1"/>
          <p:nvPr/>
        </p:nvSpPr>
        <p:spPr>
          <a:xfrm>
            <a:off x="6007608" y="2633472"/>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11" name="Rounded Rectangle 10"/>
          <p:cNvSpPr/>
          <p:nvPr/>
        </p:nvSpPr>
        <p:spPr>
          <a:xfrm>
            <a:off x="6400800" y="2633472"/>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629400" y="2724912"/>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Most clients have the licences but stalled usage. Quick question - what % of your seats are active weekly? That number usually opens the conversation.</a:t>
            </a:r>
          </a:p>
        </p:txBody>
      </p:sp>
      <p:sp>
        <p:nvSpPr>
          <p:cNvPr id="13" name="Rounded Rectangle 12"/>
          <p:cNvSpPr/>
          <p:nvPr/>
        </p:nvSpPr>
        <p:spPr>
          <a:xfrm>
            <a:off x="548640" y="3566160"/>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777240" y="3657600"/>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“This feels expensive for what we'd get.”</a:t>
            </a:r>
          </a:p>
        </p:txBody>
      </p:sp>
      <p:sp>
        <p:nvSpPr>
          <p:cNvPr id="15" name="TextBox 14"/>
          <p:cNvSpPr txBox="1"/>
          <p:nvPr/>
        </p:nvSpPr>
        <p:spPr>
          <a:xfrm>
            <a:off x="6007608" y="3566160"/>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16" name="Rounded Rectangle 15"/>
          <p:cNvSpPr/>
          <p:nvPr/>
        </p:nvSpPr>
        <p:spPr>
          <a:xfrm>
            <a:off x="6400800" y="3566160"/>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6629400" y="3657600"/>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That's exactly why we start with business readiness - we quantify the highest-value use cases first, so you fund what pays back.</a:t>
            </a:r>
          </a:p>
        </p:txBody>
      </p:sp>
      <p:sp>
        <p:nvSpPr>
          <p:cNvPr id="18" name="Rounded Rectangle 17"/>
          <p:cNvSpPr/>
          <p:nvPr/>
        </p:nvSpPr>
        <p:spPr>
          <a:xfrm>
            <a:off x="548640" y="4498848"/>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777240" y="4590288"/>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“We tried it and the team wasn't impressed.”</a:t>
            </a:r>
          </a:p>
        </p:txBody>
      </p:sp>
      <p:sp>
        <p:nvSpPr>
          <p:cNvPr id="20" name="TextBox 19"/>
          <p:cNvSpPr txBox="1"/>
          <p:nvPr/>
        </p:nvSpPr>
        <p:spPr>
          <a:xfrm>
            <a:off x="6007608" y="4498848"/>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21" name="Rounded Rectangle 20"/>
          <p:cNvSpPr/>
          <p:nvPr/>
        </p:nvSpPr>
        <p:spPr>
          <a:xfrm>
            <a:off x="6400800" y="4498848"/>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6629400" y="4590288"/>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Underwhelming results almost always trace to data readiness or adoption, not the tool. That gap is precisely what we fix.</a:t>
            </a:r>
          </a:p>
        </p:txBody>
      </p:sp>
      <p:sp>
        <p:nvSpPr>
          <p:cNvPr id="23" name="Rounded Rectangle 22"/>
          <p:cNvSpPr/>
          <p:nvPr/>
        </p:nvSpPr>
        <p:spPr>
          <a:xfrm>
            <a:off x="548640" y="5431536"/>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777240" y="5522975"/>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“We want to wait until the tech matures.”</a:t>
            </a:r>
          </a:p>
        </p:txBody>
      </p:sp>
      <p:sp>
        <p:nvSpPr>
          <p:cNvPr id="25" name="TextBox 24"/>
          <p:cNvSpPr txBox="1"/>
          <p:nvPr/>
        </p:nvSpPr>
        <p:spPr>
          <a:xfrm>
            <a:off x="6007608" y="5431536"/>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26" name="Rounded Rectangle 25"/>
          <p:cNvSpPr/>
          <p:nvPr/>
        </p:nvSpPr>
        <p:spPr>
          <a:xfrm>
            <a:off x="6400800" y="5431536"/>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629400" y="5522975"/>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Fair - and the readiness work is what makes you ready to move fast when you do. Starting now de-risks the eventual rollout.</a:t>
            </a:r>
          </a:p>
        </p:txBody>
      </p:sp>
      <p:sp>
        <p:nvSpPr>
          <p:cNvPr id="28" name="TextBox 27"/>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9" name="TextBox 2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33659888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CUE CARDS · 2 OF 2</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If you hear X, say Y - technical &amp; security</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0972800" cy="411480"/>
          </a:xfrm>
          <a:prstGeom prst="rect">
            <a:avLst/>
          </a:prstGeom>
          <a:noFill/>
        </p:spPr>
        <p:txBody>
          <a:bodyPr wrap="square" lIns="0" tIns="25400" rIns="0" bIns="25400" anchor="t">
            <a:spAutoFit/>
          </a:bodyPr>
          <a:lstStyle/>
          <a:p>
            <a:pPr algn="l">
              <a:lnSpc>
                <a:spcPct val="100000"/>
              </a:lnSpc>
              <a:spcBef>
                <a:spcPts val="0"/>
              </a:spcBef>
              <a:spcAft>
                <a:spcPts val="400"/>
              </a:spcAft>
            </a:pPr>
            <a:r>
              <a:rPr sz="1450" b="0" i="1">
                <a:solidFill>
                  <a:srgbClr val="5A5C66"/>
                </a:solidFill>
                <a:latin typeface="Mulish"/>
              </a:rPr>
              <a:t>Don't improvise - acknowledge, reassure in one line, and bring in the SME.</a:t>
            </a:r>
          </a:p>
        </p:txBody>
      </p:sp>
      <p:sp>
        <p:nvSpPr>
          <p:cNvPr id="6" name="TextBox 5"/>
          <p:cNvSpPr txBox="1"/>
          <p:nvPr/>
        </p:nvSpPr>
        <p:spPr>
          <a:xfrm>
            <a:off x="822960" y="2286000"/>
            <a:ext cx="512064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IF YOU HEAR…</a:t>
            </a:r>
          </a:p>
        </p:txBody>
      </p:sp>
      <p:sp>
        <p:nvSpPr>
          <p:cNvPr id="7" name="TextBox 6"/>
          <p:cNvSpPr txBox="1"/>
          <p:nvPr/>
        </p:nvSpPr>
        <p:spPr>
          <a:xfrm>
            <a:off x="6400800" y="2286000"/>
            <a:ext cx="512064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…SAY</a:t>
            </a:r>
          </a:p>
        </p:txBody>
      </p:sp>
      <p:sp>
        <p:nvSpPr>
          <p:cNvPr id="8" name="Rounded Rectangle 7"/>
          <p:cNvSpPr/>
          <p:nvPr/>
        </p:nvSpPr>
        <p:spPr>
          <a:xfrm>
            <a:off x="548640" y="2633472"/>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9" name="TextBox 8"/>
          <p:cNvSpPr txBox="1"/>
          <p:nvPr/>
        </p:nvSpPr>
        <p:spPr>
          <a:xfrm>
            <a:off x="777240" y="2724912"/>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“How does Copilot keep our data secure?”</a:t>
            </a:r>
          </a:p>
        </p:txBody>
      </p:sp>
      <p:sp>
        <p:nvSpPr>
          <p:cNvPr id="10" name="TextBox 9"/>
          <p:cNvSpPr txBox="1"/>
          <p:nvPr/>
        </p:nvSpPr>
        <p:spPr>
          <a:xfrm>
            <a:off x="6007608" y="2633472"/>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11" name="Rounded Rectangle 10"/>
          <p:cNvSpPr/>
          <p:nvPr/>
        </p:nvSpPr>
        <p:spPr>
          <a:xfrm>
            <a:off x="6400800" y="2633472"/>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6629400" y="2724912"/>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Great question - data protection is one of our six offerings. Short answer: it respects your existing permissions; let me bring in our SME for the detail.</a:t>
            </a:r>
          </a:p>
        </p:txBody>
      </p:sp>
      <p:sp>
        <p:nvSpPr>
          <p:cNvPr id="13" name="Rounded Rectangle 12"/>
          <p:cNvSpPr/>
          <p:nvPr/>
        </p:nvSpPr>
        <p:spPr>
          <a:xfrm>
            <a:off x="548640" y="3566160"/>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4" name="TextBox 13"/>
          <p:cNvSpPr txBox="1"/>
          <p:nvPr/>
        </p:nvSpPr>
        <p:spPr>
          <a:xfrm>
            <a:off x="777240" y="3657600"/>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“Can it connect to our CRM / ERP / custom systems?”</a:t>
            </a:r>
          </a:p>
        </p:txBody>
      </p:sp>
      <p:sp>
        <p:nvSpPr>
          <p:cNvPr id="15" name="TextBox 14"/>
          <p:cNvSpPr txBox="1"/>
          <p:nvPr/>
        </p:nvSpPr>
        <p:spPr>
          <a:xfrm>
            <a:off x="6007608" y="3566160"/>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16" name="Rounded Rectangle 15"/>
          <p:cNvSpPr/>
          <p:nvPr/>
        </p:nvSpPr>
        <p:spPr>
          <a:xfrm>
            <a:off x="6400800" y="3566160"/>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6629400" y="3657600"/>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Often yes, through Copilot Studio connectors. The specifics depend on your stack - I'll set up time with our technical SME to scope it.</a:t>
            </a:r>
          </a:p>
        </p:txBody>
      </p:sp>
      <p:sp>
        <p:nvSpPr>
          <p:cNvPr id="18" name="Rounded Rectangle 17"/>
          <p:cNvSpPr/>
          <p:nvPr/>
        </p:nvSpPr>
        <p:spPr>
          <a:xfrm>
            <a:off x="548640" y="4498848"/>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9" name="TextBox 18"/>
          <p:cNvSpPr txBox="1"/>
          <p:nvPr/>
        </p:nvSpPr>
        <p:spPr>
          <a:xfrm>
            <a:off x="777240" y="4590288"/>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“What about hallucinations / accuracy?”</a:t>
            </a:r>
          </a:p>
        </p:txBody>
      </p:sp>
      <p:sp>
        <p:nvSpPr>
          <p:cNvPr id="20" name="TextBox 19"/>
          <p:cNvSpPr txBox="1"/>
          <p:nvPr/>
        </p:nvSpPr>
        <p:spPr>
          <a:xfrm>
            <a:off x="6007608" y="4498848"/>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21" name="Rounded Rectangle 20"/>
          <p:cNvSpPr/>
          <p:nvPr/>
        </p:nvSpPr>
        <p:spPr>
          <a:xfrm>
            <a:off x="6400800" y="4498848"/>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6629400" y="4590288"/>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Grounding it in your own trusted content is exactly what reduces that. Our SME can walk through how we configure it.</a:t>
            </a:r>
          </a:p>
        </p:txBody>
      </p:sp>
      <p:sp>
        <p:nvSpPr>
          <p:cNvPr id="23" name="Rounded Rectangle 22"/>
          <p:cNvSpPr/>
          <p:nvPr/>
        </p:nvSpPr>
        <p:spPr>
          <a:xfrm>
            <a:off x="548640" y="5431536"/>
            <a:ext cx="5440680" cy="822960"/>
          </a:xfrm>
          <a:prstGeom prst="roundRect">
            <a:avLst>
              <a:gd name="adj" fmla="val 7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777240" y="5522975"/>
            <a:ext cx="502920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300" b="0" i="1">
                <a:solidFill>
                  <a:srgbClr val="1A1F3D"/>
                </a:solidFill>
                <a:latin typeface="Mulish"/>
              </a:rPr>
              <a:t>“Our security team will need architecture details.”</a:t>
            </a:r>
          </a:p>
        </p:txBody>
      </p:sp>
      <p:sp>
        <p:nvSpPr>
          <p:cNvPr id="25" name="TextBox 24"/>
          <p:cNvSpPr txBox="1"/>
          <p:nvPr/>
        </p:nvSpPr>
        <p:spPr>
          <a:xfrm>
            <a:off x="6007608" y="5431536"/>
            <a:ext cx="384048" cy="82296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6C3CE1"/>
                </a:solidFill>
                <a:latin typeface="Mulish"/>
              </a:rPr>
              <a:t>→</a:t>
            </a:r>
          </a:p>
        </p:txBody>
      </p:sp>
      <p:sp>
        <p:nvSpPr>
          <p:cNvPr id="26" name="Rounded Rectangle 25"/>
          <p:cNvSpPr/>
          <p:nvPr/>
        </p:nvSpPr>
        <p:spPr>
          <a:xfrm>
            <a:off x="6400800" y="5431536"/>
            <a:ext cx="5285232" cy="8229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6629400" y="5522975"/>
            <a:ext cx="4892040" cy="640080"/>
          </a:xfrm>
          <a:prstGeom prst="rect">
            <a:avLst/>
          </a:prstGeom>
          <a:noFill/>
        </p:spPr>
        <p:txBody>
          <a:bodyPr wrap="square" lIns="0" tIns="25400" rIns="0" bIns="25400" anchor="ctr">
            <a:spAutoFit/>
          </a:bodyPr>
          <a:lstStyle/>
          <a:p>
            <a:pPr algn="l">
              <a:lnSpc>
                <a:spcPct val="103000"/>
              </a:lnSpc>
              <a:spcBef>
                <a:spcPts val="0"/>
              </a:spcBef>
              <a:spcAft>
                <a:spcPts val="400"/>
              </a:spcAft>
            </a:pPr>
            <a:r>
              <a:rPr sz="1250" b="0" i="0">
                <a:solidFill>
                  <a:srgbClr val="3A3A3A"/>
                </a:solidFill>
                <a:latin typeface="Mulish"/>
              </a:rPr>
              <a:t>Perfect - that's a conversation for our SME. Let's get them in the room so security gets precise answers and we keep momentum.</a:t>
            </a:r>
          </a:p>
        </p:txBody>
      </p:sp>
      <p:sp>
        <p:nvSpPr>
          <p:cNvPr id="28" name="TextBox 27"/>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9" name="TextBox 2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3322213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THE HANDOFF</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When to bring in your technical SME</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09728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0" i="1">
                <a:solidFill>
                  <a:srgbClr val="5A5C66"/>
                </a:solidFill>
                <a:latin typeface="Mulish"/>
              </a:rPr>
              <a:t>Pull the SME in at the right moment - too early wastes their time, too late stalls the deal. Watch for these triggers.</a:t>
            </a:r>
          </a:p>
        </p:txBody>
      </p:sp>
      <p:sp>
        <p:nvSpPr>
          <p:cNvPr id="6" name="Rounded Rectangle 5"/>
          <p:cNvSpPr/>
          <p:nvPr/>
        </p:nvSpPr>
        <p:spPr>
          <a:xfrm>
            <a:off x="548640" y="2377440"/>
            <a:ext cx="5486400" cy="13716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Oval 6"/>
          <p:cNvSpPr/>
          <p:nvPr/>
        </p:nvSpPr>
        <p:spPr>
          <a:xfrm>
            <a:off x="859536" y="2688336"/>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859536" y="2688336"/>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a:t>
            </a:r>
          </a:p>
        </p:txBody>
      </p:sp>
      <p:sp>
        <p:nvSpPr>
          <p:cNvPr id="9" name="TextBox 8"/>
          <p:cNvSpPr txBox="1"/>
          <p:nvPr/>
        </p:nvSpPr>
        <p:spPr>
          <a:xfrm>
            <a:off x="1481328" y="2578608"/>
            <a:ext cx="4297680"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1600" b="1" i="0">
                <a:solidFill>
                  <a:srgbClr val="1A1F3D"/>
                </a:solidFill>
                <a:latin typeface="Mulish"/>
              </a:rPr>
              <a:t>Security or compliance questions</a:t>
            </a:r>
          </a:p>
        </p:txBody>
      </p:sp>
      <p:sp>
        <p:nvSpPr>
          <p:cNvPr id="10" name="TextBox 9"/>
          <p:cNvSpPr txBox="1"/>
          <p:nvPr/>
        </p:nvSpPr>
        <p:spPr>
          <a:xfrm>
            <a:off x="1481328" y="3072384"/>
            <a:ext cx="4297680" cy="594360"/>
          </a:xfrm>
          <a:prstGeom prst="rect">
            <a:avLst/>
          </a:prstGeom>
          <a:noFill/>
        </p:spPr>
        <p:txBody>
          <a:bodyPr wrap="square" lIns="0" tIns="25400" rIns="0" bIns="25400" anchor="t">
            <a:spAutoFit/>
          </a:bodyPr>
          <a:lstStyle/>
          <a:p>
            <a:pPr algn="l">
              <a:lnSpc>
                <a:spcPct val="104000"/>
              </a:lnSpc>
              <a:spcBef>
                <a:spcPts val="0"/>
              </a:spcBef>
              <a:spcAft>
                <a:spcPts val="400"/>
              </a:spcAft>
            </a:pPr>
            <a:r>
              <a:rPr sz="1300" b="0" i="0">
                <a:solidFill>
                  <a:srgbClr val="3A3A3A"/>
                </a:solidFill>
                <a:latin typeface="Mulish"/>
              </a:rPr>
              <a:t>Data exposure, permissions, audit, or 'what can the AI see' come up.</a:t>
            </a:r>
          </a:p>
        </p:txBody>
      </p:sp>
      <p:sp>
        <p:nvSpPr>
          <p:cNvPr id="11" name="Rounded Rectangle 10"/>
          <p:cNvSpPr/>
          <p:nvPr/>
        </p:nvSpPr>
        <p:spPr>
          <a:xfrm>
            <a:off x="6364224" y="2377440"/>
            <a:ext cx="5486400" cy="13716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Oval 11"/>
          <p:cNvSpPr/>
          <p:nvPr/>
        </p:nvSpPr>
        <p:spPr>
          <a:xfrm>
            <a:off x="6675120" y="2688336"/>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675120" y="2688336"/>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a:t>
            </a:r>
          </a:p>
        </p:txBody>
      </p:sp>
      <p:sp>
        <p:nvSpPr>
          <p:cNvPr id="14" name="TextBox 13"/>
          <p:cNvSpPr txBox="1"/>
          <p:nvPr/>
        </p:nvSpPr>
        <p:spPr>
          <a:xfrm>
            <a:off x="7296912" y="2578608"/>
            <a:ext cx="4297680"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1600" b="1" i="0">
                <a:solidFill>
                  <a:srgbClr val="1A1F3D"/>
                </a:solidFill>
                <a:latin typeface="Mulish"/>
              </a:rPr>
              <a:t>Architecture &amp; integrations</a:t>
            </a:r>
          </a:p>
        </p:txBody>
      </p:sp>
      <p:sp>
        <p:nvSpPr>
          <p:cNvPr id="15" name="TextBox 14"/>
          <p:cNvSpPr txBox="1"/>
          <p:nvPr/>
        </p:nvSpPr>
        <p:spPr>
          <a:xfrm>
            <a:off x="7296912" y="3072384"/>
            <a:ext cx="4297680" cy="594360"/>
          </a:xfrm>
          <a:prstGeom prst="rect">
            <a:avLst/>
          </a:prstGeom>
          <a:noFill/>
        </p:spPr>
        <p:txBody>
          <a:bodyPr wrap="square" lIns="0" tIns="25400" rIns="0" bIns="25400" anchor="t">
            <a:spAutoFit/>
          </a:bodyPr>
          <a:lstStyle/>
          <a:p>
            <a:pPr algn="l">
              <a:lnSpc>
                <a:spcPct val="104000"/>
              </a:lnSpc>
              <a:spcBef>
                <a:spcPts val="0"/>
              </a:spcBef>
              <a:spcAft>
                <a:spcPts val="400"/>
              </a:spcAft>
            </a:pPr>
            <a:r>
              <a:rPr sz="1300" b="0" i="0">
                <a:solidFill>
                  <a:srgbClr val="3A3A3A"/>
                </a:solidFill>
                <a:latin typeface="Mulish"/>
              </a:rPr>
              <a:t>They ask about connecting CRM, ERP, custom systems, or APIs.</a:t>
            </a:r>
          </a:p>
        </p:txBody>
      </p:sp>
      <p:sp>
        <p:nvSpPr>
          <p:cNvPr id="16" name="Rounded Rectangle 15"/>
          <p:cNvSpPr/>
          <p:nvPr/>
        </p:nvSpPr>
        <p:spPr>
          <a:xfrm>
            <a:off x="548640" y="3986783"/>
            <a:ext cx="5486400" cy="13716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Oval 16"/>
          <p:cNvSpPr/>
          <p:nvPr/>
        </p:nvSpPr>
        <p:spPr>
          <a:xfrm>
            <a:off x="859536" y="4297679"/>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859536" y="4297679"/>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a:t>
            </a:r>
          </a:p>
        </p:txBody>
      </p:sp>
      <p:sp>
        <p:nvSpPr>
          <p:cNvPr id="19" name="TextBox 18"/>
          <p:cNvSpPr txBox="1"/>
          <p:nvPr/>
        </p:nvSpPr>
        <p:spPr>
          <a:xfrm>
            <a:off x="1481328" y="4187951"/>
            <a:ext cx="4297680" cy="297517"/>
          </a:xfrm>
          <a:prstGeom prst="rect">
            <a:avLst/>
          </a:prstGeom>
          <a:noFill/>
        </p:spPr>
        <p:txBody>
          <a:bodyPr wrap="square" lIns="0" tIns="25400" rIns="0" bIns="25400" anchor="t">
            <a:spAutoFit/>
          </a:bodyPr>
          <a:lstStyle/>
          <a:p>
            <a:pPr algn="l">
              <a:lnSpc>
                <a:spcPct val="100000"/>
              </a:lnSpc>
              <a:spcBef>
                <a:spcPts val="0"/>
              </a:spcBef>
              <a:spcAft>
                <a:spcPts val="400"/>
              </a:spcAft>
            </a:pPr>
            <a:r>
              <a:rPr sz="1600" b="1" i="0">
                <a:solidFill>
                  <a:srgbClr val="1A1F3D"/>
                </a:solidFill>
                <a:latin typeface="Mulish"/>
              </a:rPr>
              <a:t>A custom-agent or app-replacement idea</a:t>
            </a:r>
          </a:p>
        </p:txBody>
      </p:sp>
      <p:sp>
        <p:nvSpPr>
          <p:cNvPr id="20" name="TextBox 19"/>
          <p:cNvSpPr txBox="1"/>
          <p:nvPr/>
        </p:nvSpPr>
        <p:spPr>
          <a:xfrm>
            <a:off x="1481328" y="4681727"/>
            <a:ext cx="4297680" cy="459421"/>
          </a:xfrm>
          <a:prstGeom prst="rect">
            <a:avLst/>
          </a:prstGeom>
          <a:noFill/>
        </p:spPr>
        <p:txBody>
          <a:bodyPr wrap="square" lIns="0" tIns="25400" rIns="0" bIns="25400" anchor="t">
            <a:spAutoFit/>
          </a:bodyPr>
          <a:lstStyle/>
          <a:p>
            <a:pPr algn="l">
              <a:lnSpc>
                <a:spcPct val="104000"/>
              </a:lnSpc>
              <a:spcBef>
                <a:spcPts val="0"/>
              </a:spcBef>
              <a:spcAft>
                <a:spcPts val="400"/>
              </a:spcAft>
            </a:pPr>
            <a:r>
              <a:rPr sz="1300" b="0" i="0">
                <a:solidFill>
                  <a:srgbClr val="3A3A3A"/>
                </a:solidFill>
                <a:latin typeface="Mulish"/>
              </a:rPr>
              <a:t>They want to build an agent for a workflow - or replace an app with one.</a:t>
            </a:r>
          </a:p>
        </p:txBody>
      </p:sp>
      <p:sp>
        <p:nvSpPr>
          <p:cNvPr id="21" name="Rounded Rectangle 20"/>
          <p:cNvSpPr/>
          <p:nvPr/>
        </p:nvSpPr>
        <p:spPr>
          <a:xfrm>
            <a:off x="6364224" y="3986783"/>
            <a:ext cx="5486400" cy="13716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6675120" y="4297679"/>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6675120" y="4297679"/>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a:t>
            </a:r>
          </a:p>
        </p:txBody>
      </p:sp>
      <p:sp>
        <p:nvSpPr>
          <p:cNvPr id="24" name="TextBox 23"/>
          <p:cNvSpPr txBox="1"/>
          <p:nvPr/>
        </p:nvSpPr>
        <p:spPr>
          <a:xfrm>
            <a:off x="7296912" y="4187951"/>
            <a:ext cx="4297680"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1600" b="1" i="0">
                <a:solidFill>
                  <a:srgbClr val="1A1F3D"/>
                </a:solidFill>
                <a:latin typeface="Mulish"/>
              </a:rPr>
              <a:t>Scoping &amp; estimating delivery</a:t>
            </a:r>
          </a:p>
        </p:txBody>
      </p:sp>
      <p:sp>
        <p:nvSpPr>
          <p:cNvPr id="25" name="TextBox 24"/>
          <p:cNvSpPr txBox="1"/>
          <p:nvPr/>
        </p:nvSpPr>
        <p:spPr>
          <a:xfrm>
            <a:off x="7296912" y="4681727"/>
            <a:ext cx="4297680" cy="594360"/>
          </a:xfrm>
          <a:prstGeom prst="rect">
            <a:avLst/>
          </a:prstGeom>
          <a:noFill/>
        </p:spPr>
        <p:txBody>
          <a:bodyPr wrap="square" lIns="0" tIns="25400" rIns="0" bIns="25400" anchor="t">
            <a:spAutoFit/>
          </a:bodyPr>
          <a:lstStyle/>
          <a:p>
            <a:pPr algn="l">
              <a:lnSpc>
                <a:spcPct val="104000"/>
              </a:lnSpc>
              <a:spcBef>
                <a:spcPts val="0"/>
              </a:spcBef>
              <a:spcAft>
                <a:spcPts val="400"/>
              </a:spcAft>
            </a:pPr>
            <a:r>
              <a:rPr sz="1300" b="0" i="0">
                <a:solidFill>
                  <a:srgbClr val="3A3A3A"/>
                </a:solidFill>
                <a:latin typeface="Mulish"/>
              </a:rPr>
              <a:t>The deal is qualified and they want timelines, effort, or a SOW.</a:t>
            </a:r>
          </a:p>
        </p:txBody>
      </p:sp>
      <p:sp>
        <p:nvSpPr>
          <p:cNvPr id="26" name="Rounded Rectangle 25"/>
          <p:cNvSpPr/>
          <p:nvPr/>
        </p:nvSpPr>
        <p:spPr>
          <a:xfrm>
            <a:off x="548640" y="5486400"/>
            <a:ext cx="11137392" cy="786384"/>
          </a:xfrm>
          <a:prstGeom prst="roundRect">
            <a:avLst>
              <a:gd name="adj" fmla="val 16000"/>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68680" y="5486400"/>
            <a:ext cx="10607040" cy="786384"/>
          </a:xfrm>
          <a:prstGeom prst="rect">
            <a:avLst/>
          </a:prstGeom>
          <a:noFill/>
        </p:spPr>
        <p:txBody>
          <a:bodyPr wrap="square" lIns="0" tIns="25400" rIns="0" bIns="25400" anchor="ctr">
            <a:spAutoFit/>
          </a:bodyPr>
          <a:lstStyle/>
          <a:p>
            <a:pPr algn="l">
              <a:lnSpc>
                <a:spcPct val="100000"/>
              </a:lnSpc>
              <a:spcBef>
                <a:spcPts val="0"/>
              </a:spcBef>
              <a:spcAft>
                <a:spcPts val="400"/>
              </a:spcAft>
            </a:pPr>
            <a:r>
              <a:rPr sz="1400" b="1" i="0">
                <a:solidFill>
                  <a:srgbClr val="C5B3F0"/>
                </a:solidFill>
                <a:latin typeface="Mulish"/>
              </a:rPr>
              <a:t>How to hand off:  </a:t>
            </a:r>
            <a:r>
              <a:rPr sz="1400" b="0" i="1">
                <a:solidFill>
                  <a:srgbClr val="FFFFFF"/>
                </a:solidFill>
                <a:latin typeface="Mulish"/>
              </a:rPr>
              <a:t>“I want to make sure you get precise answers - let me bring in our Copilot specialist for the next conversation.”</a:t>
            </a:r>
          </a:p>
        </p:txBody>
      </p:sp>
      <p:sp>
        <p:nvSpPr>
          <p:cNvPr id="28" name="TextBox 27"/>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9" name="TextBox 2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4134897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1A1F3D"/>
        </a:solidFill>
        <a:effectLst/>
      </p:bgPr>
    </p:bg>
    <p:spTree>
      <p:nvGrpSpPr>
        <p:cNvPr id="1" name=""/>
        <p:cNvGrpSpPr/>
        <p:nvPr/>
      </p:nvGrpSpPr>
      <p:grpSpPr>
        <a:xfrm>
          <a:off x="0" y="0"/>
          <a:ext cx="0" cy="0"/>
          <a:chOff x="0" y="0"/>
          <a:chExt cx="0" cy="0"/>
        </a:xfrm>
      </p:grpSpPr>
      <p:sp>
        <p:nvSpPr>
          <p:cNvPr id="2" name="Oval 1"/>
          <p:cNvSpPr/>
          <p:nvPr/>
        </p:nvSpPr>
        <p:spPr>
          <a:xfrm>
            <a:off x="10241280" y="4846320"/>
            <a:ext cx="1828800" cy="1828800"/>
          </a:xfrm>
          <a:prstGeom prst="ellipse">
            <a:avLst/>
          </a:prstGeom>
          <a:solidFill>
            <a:srgbClr val="572F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Oval 2"/>
          <p:cNvSpPr/>
          <p:nvPr/>
        </p:nvSpPr>
        <p:spPr>
          <a:xfrm>
            <a:off x="11247120" y="5852160"/>
            <a:ext cx="822960" cy="82296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TextBox 3"/>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C5B3F0"/>
                </a:solidFill>
                <a:latin typeface="Mulish"/>
              </a:rPr>
              <a:t>TAKE IT TO THE FIELD</a:t>
            </a:r>
          </a:p>
        </p:txBody>
      </p:sp>
      <p:sp>
        <p:nvSpPr>
          <p:cNvPr id="5" name="TextBox 4"/>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FFFFFF"/>
                </a:solidFill>
                <a:latin typeface="Mulish Light"/>
              </a:rPr>
              <a:t>Your playbook in five moves</a:t>
            </a:r>
          </a:p>
        </p:txBody>
      </p:sp>
      <p:sp>
        <p:nvSpPr>
          <p:cNvPr id="6" name="Rectangle 5"/>
          <p:cNvSpPr/>
          <p:nvPr/>
        </p:nvSpPr>
        <p:spPr>
          <a:xfrm>
            <a:off x="566928" y="1627632"/>
            <a:ext cx="11018520" cy="16459"/>
          </a:xfrm>
          <a:prstGeom prst="rect">
            <a:avLst/>
          </a:prstGeom>
          <a:solidFill>
            <a:srgbClr val="3A40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Oval 6"/>
          <p:cNvSpPr/>
          <p:nvPr/>
        </p:nvSpPr>
        <p:spPr>
          <a:xfrm>
            <a:off x="566928" y="1993392"/>
            <a:ext cx="548640" cy="54864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566928" y="1993392"/>
            <a:ext cx="548640" cy="54864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FFFFFF"/>
                </a:solidFill>
                <a:latin typeface="Mulish"/>
              </a:rPr>
              <a:t>1</a:t>
            </a:r>
          </a:p>
        </p:txBody>
      </p:sp>
      <p:sp>
        <p:nvSpPr>
          <p:cNvPr id="9" name="TextBox 8"/>
          <p:cNvSpPr txBox="1"/>
          <p:nvPr/>
        </p:nvSpPr>
        <p:spPr>
          <a:xfrm>
            <a:off x="1298448" y="1975104"/>
            <a:ext cx="4023360" cy="548640"/>
          </a:xfrm>
          <a:prstGeom prst="rect">
            <a:avLst/>
          </a:prstGeom>
          <a:noFill/>
        </p:spPr>
        <p:txBody>
          <a:bodyPr wrap="square" lIns="0" tIns="25400" rIns="0" bIns="25400" anchor="ctr">
            <a:spAutoFit/>
          </a:bodyPr>
          <a:lstStyle/>
          <a:p>
            <a:pPr algn="l">
              <a:lnSpc>
                <a:spcPct val="100000"/>
              </a:lnSpc>
              <a:spcBef>
                <a:spcPts val="0"/>
              </a:spcBef>
              <a:spcAft>
                <a:spcPts val="400"/>
              </a:spcAft>
            </a:pPr>
            <a:r>
              <a:rPr sz="1700" b="1" i="0">
                <a:solidFill>
                  <a:srgbClr val="FFFFFF"/>
                </a:solidFill>
                <a:latin typeface="Mulish"/>
              </a:rPr>
              <a:t>Open with the gap</a:t>
            </a:r>
          </a:p>
        </p:txBody>
      </p:sp>
      <p:sp>
        <p:nvSpPr>
          <p:cNvPr id="10" name="TextBox 9"/>
          <p:cNvSpPr txBox="1"/>
          <p:nvPr/>
        </p:nvSpPr>
        <p:spPr>
          <a:xfrm>
            <a:off x="5349240" y="1975104"/>
            <a:ext cx="5029200" cy="640080"/>
          </a:xfrm>
          <a:prstGeom prst="rect">
            <a:avLst/>
          </a:prstGeom>
          <a:noFill/>
        </p:spPr>
        <p:txBody>
          <a:bodyPr wrap="square" lIns="0" tIns="25400" rIns="0" bIns="25400" anchor="ctr">
            <a:spAutoFit/>
          </a:bodyPr>
          <a:lstStyle/>
          <a:p>
            <a:pPr algn="l">
              <a:lnSpc>
                <a:spcPct val="102000"/>
              </a:lnSpc>
              <a:spcBef>
                <a:spcPts val="0"/>
              </a:spcBef>
              <a:spcAft>
                <a:spcPts val="400"/>
              </a:spcAft>
            </a:pPr>
            <a:r>
              <a:rPr sz="1350" b="0" i="0">
                <a:solidFill>
                  <a:srgbClr val="D9DCE8"/>
                </a:solidFill>
                <a:latin typeface="Mulish"/>
              </a:rPr>
              <a:t>Licences owned, value untapped - we close the readiness/adoption gap.</a:t>
            </a:r>
          </a:p>
        </p:txBody>
      </p:sp>
      <p:sp>
        <p:nvSpPr>
          <p:cNvPr id="11" name="Oval 10"/>
          <p:cNvSpPr/>
          <p:nvPr/>
        </p:nvSpPr>
        <p:spPr>
          <a:xfrm>
            <a:off x="566928" y="2834640"/>
            <a:ext cx="548640" cy="54864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566928" y="2834640"/>
            <a:ext cx="548640" cy="54864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FFFFFF"/>
                </a:solidFill>
                <a:latin typeface="Mulish"/>
              </a:rPr>
              <a:t>2</a:t>
            </a:r>
          </a:p>
        </p:txBody>
      </p:sp>
      <p:sp>
        <p:nvSpPr>
          <p:cNvPr id="13" name="TextBox 12"/>
          <p:cNvSpPr txBox="1"/>
          <p:nvPr/>
        </p:nvSpPr>
        <p:spPr>
          <a:xfrm>
            <a:off x="1298448" y="2934219"/>
            <a:ext cx="4023360" cy="312906"/>
          </a:xfrm>
          <a:prstGeom prst="rect">
            <a:avLst/>
          </a:prstGeom>
          <a:noFill/>
        </p:spPr>
        <p:txBody>
          <a:bodyPr wrap="square" lIns="0" tIns="25400" rIns="0" bIns="25400" anchor="ctr">
            <a:spAutoFit/>
          </a:bodyPr>
          <a:lstStyle/>
          <a:p>
            <a:pPr algn="l">
              <a:lnSpc>
                <a:spcPct val="100000"/>
              </a:lnSpc>
              <a:spcBef>
                <a:spcPts val="0"/>
              </a:spcBef>
              <a:spcAft>
                <a:spcPts val="400"/>
              </a:spcAft>
            </a:pPr>
            <a:r>
              <a:rPr sz="1700" b="1" i="0">
                <a:solidFill>
                  <a:srgbClr val="FFFFFF"/>
                </a:solidFill>
                <a:latin typeface="Mulish"/>
              </a:rPr>
              <a:t>Position the six offerings</a:t>
            </a:r>
          </a:p>
        </p:txBody>
      </p:sp>
      <p:sp>
        <p:nvSpPr>
          <p:cNvPr id="14" name="TextBox 13"/>
          <p:cNvSpPr txBox="1"/>
          <p:nvPr/>
        </p:nvSpPr>
        <p:spPr>
          <a:xfrm>
            <a:off x="5349240" y="2902449"/>
            <a:ext cx="5029200" cy="467885"/>
          </a:xfrm>
          <a:prstGeom prst="rect">
            <a:avLst/>
          </a:prstGeom>
          <a:noFill/>
        </p:spPr>
        <p:txBody>
          <a:bodyPr wrap="square" lIns="0" tIns="25400" rIns="0" bIns="25400" anchor="ctr">
            <a:spAutoFit/>
          </a:bodyPr>
          <a:lstStyle/>
          <a:p>
            <a:pPr algn="l">
              <a:lnSpc>
                <a:spcPct val="102000"/>
              </a:lnSpc>
              <a:spcBef>
                <a:spcPts val="0"/>
              </a:spcBef>
              <a:spcAft>
                <a:spcPts val="400"/>
              </a:spcAft>
            </a:pPr>
            <a:r>
              <a:rPr sz="1350" b="0" i="0">
                <a:solidFill>
                  <a:srgbClr val="D9DCE8"/>
                </a:solidFill>
                <a:latin typeface="Mulish"/>
              </a:rPr>
              <a:t>Readiness, training, governance, Copilot Studio, app modernisation - one journey.</a:t>
            </a:r>
          </a:p>
        </p:txBody>
      </p:sp>
      <p:sp>
        <p:nvSpPr>
          <p:cNvPr id="15" name="Oval 14"/>
          <p:cNvSpPr/>
          <p:nvPr/>
        </p:nvSpPr>
        <p:spPr>
          <a:xfrm>
            <a:off x="566928" y="3675888"/>
            <a:ext cx="548640" cy="54864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566928" y="3675888"/>
            <a:ext cx="548640" cy="54864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FFFFFF"/>
                </a:solidFill>
                <a:latin typeface="Mulish"/>
              </a:rPr>
              <a:t>3</a:t>
            </a:r>
          </a:p>
        </p:txBody>
      </p:sp>
      <p:sp>
        <p:nvSpPr>
          <p:cNvPr id="17" name="TextBox 16"/>
          <p:cNvSpPr txBox="1"/>
          <p:nvPr/>
        </p:nvSpPr>
        <p:spPr>
          <a:xfrm>
            <a:off x="1298448" y="3775467"/>
            <a:ext cx="4023360" cy="312906"/>
          </a:xfrm>
          <a:prstGeom prst="rect">
            <a:avLst/>
          </a:prstGeom>
          <a:noFill/>
        </p:spPr>
        <p:txBody>
          <a:bodyPr wrap="square" lIns="0" tIns="25400" rIns="0" bIns="25400" anchor="ctr">
            <a:spAutoFit/>
          </a:bodyPr>
          <a:lstStyle/>
          <a:p>
            <a:pPr algn="l">
              <a:lnSpc>
                <a:spcPct val="100000"/>
              </a:lnSpc>
              <a:spcBef>
                <a:spcPts val="0"/>
              </a:spcBef>
              <a:spcAft>
                <a:spcPts val="400"/>
              </a:spcAft>
            </a:pPr>
            <a:r>
              <a:rPr sz="1700" b="1" i="0">
                <a:solidFill>
                  <a:srgbClr val="FFFFFF"/>
                </a:solidFill>
                <a:latin typeface="Mulish"/>
              </a:rPr>
              <a:t>Map then build</a:t>
            </a:r>
          </a:p>
        </p:txBody>
      </p:sp>
      <p:sp>
        <p:nvSpPr>
          <p:cNvPr id="18" name="TextBox 17"/>
          <p:cNvSpPr txBox="1"/>
          <p:nvPr/>
        </p:nvSpPr>
        <p:spPr>
          <a:xfrm>
            <a:off x="5349240" y="3657600"/>
            <a:ext cx="5029200" cy="640080"/>
          </a:xfrm>
          <a:prstGeom prst="rect">
            <a:avLst/>
          </a:prstGeom>
          <a:noFill/>
        </p:spPr>
        <p:txBody>
          <a:bodyPr wrap="square" lIns="0" tIns="25400" rIns="0" bIns="25400" anchor="ctr">
            <a:spAutoFit/>
          </a:bodyPr>
          <a:lstStyle/>
          <a:p>
            <a:pPr algn="l">
              <a:lnSpc>
                <a:spcPct val="102000"/>
              </a:lnSpc>
              <a:spcBef>
                <a:spcPts val="0"/>
              </a:spcBef>
              <a:spcAft>
                <a:spcPts val="400"/>
              </a:spcAft>
            </a:pPr>
            <a:r>
              <a:rPr sz="1350" b="0" i="0">
                <a:solidFill>
                  <a:srgbClr val="D9DCE8"/>
                </a:solidFill>
                <a:latin typeface="Mulish"/>
              </a:rPr>
              <a:t>Find high-value use cases, then build agents or replace legacy apps.</a:t>
            </a:r>
          </a:p>
        </p:txBody>
      </p:sp>
      <p:sp>
        <p:nvSpPr>
          <p:cNvPr id="19" name="Oval 18"/>
          <p:cNvSpPr/>
          <p:nvPr/>
        </p:nvSpPr>
        <p:spPr>
          <a:xfrm>
            <a:off x="566928" y="4517136"/>
            <a:ext cx="548640" cy="54864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0" name="TextBox 19"/>
          <p:cNvSpPr txBox="1"/>
          <p:nvPr/>
        </p:nvSpPr>
        <p:spPr>
          <a:xfrm>
            <a:off x="566928" y="4517136"/>
            <a:ext cx="548640" cy="54864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FFFFFF"/>
                </a:solidFill>
                <a:latin typeface="Mulish"/>
              </a:rPr>
              <a:t>4</a:t>
            </a:r>
          </a:p>
        </p:txBody>
      </p:sp>
      <p:sp>
        <p:nvSpPr>
          <p:cNvPr id="21" name="TextBox 20"/>
          <p:cNvSpPr txBox="1"/>
          <p:nvPr/>
        </p:nvSpPr>
        <p:spPr>
          <a:xfrm>
            <a:off x="1298448" y="4498848"/>
            <a:ext cx="4023360" cy="548640"/>
          </a:xfrm>
          <a:prstGeom prst="rect">
            <a:avLst/>
          </a:prstGeom>
          <a:noFill/>
        </p:spPr>
        <p:txBody>
          <a:bodyPr wrap="square" lIns="0" tIns="25400" rIns="0" bIns="25400" anchor="ctr">
            <a:spAutoFit/>
          </a:bodyPr>
          <a:lstStyle/>
          <a:p>
            <a:pPr algn="l">
              <a:lnSpc>
                <a:spcPct val="100000"/>
              </a:lnSpc>
              <a:spcBef>
                <a:spcPts val="0"/>
              </a:spcBef>
              <a:spcAft>
                <a:spcPts val="400"/>
              </a:spcAft>
            </a:pPr>
            <a:r>
              <a:rPr sz="1700" b="1" i="0">
                <a:solidFill>
                  <a:srgbClr val="FFFFFF"/>
                </a:solidFill>
                <a:latin typeface="Mulish"/>
              </a:rPr>
              <a:t>Use your cue cards</a:t>
            </a:r>
          </a:p>
        </p:txBody>
      </p:sp>
      <p:sp>
        <p:nvSpPr>
          <p:cNvPr id="22" name="TextBox 21"/>
          <p:cNvSpPr txBox="1"/>
          <p:nvPr/>
        </p:nvSpPr>
        <p:spPr>
          <a:xfrm>
            <a:off x="5349240" y="4498848"/>
            <a:ext cx="5029200" cy="640080"/>
          </a:xfrm>
          <a:prstGeom prst="rect">
            <a:avLst/>
          </a:prstGeom>
          <a:noFill/>
        </p:spPr>
        <p:txBody>
          <a:bodyPr wrap="square" lIns="0" tIns="25400" rIns="0" bIns="25400" anchor="ctr">
            <a:spAutoFit/>
          </a:bodyPr>
          <a:lstStyle/>
          <a:p>
            <a:pPr algn="l">
              <a:lnSpc>
                <a:spcPct val="102000"/>
              </a:lnSpc>
              <a:spcBef>
                <a:spcPts val="0"/>
              </a:spcBef>
              <a:spcAft>
                <a:spcPts val="400"/>
              </a:spcAft>
            </a:pPr>
            <a:r>
              <a:rPr sz="1350" b="0" i="0">
                <a:solidFill>
                  <a:srgbClr val="D9DCE8"/>
                </a:solidFill>
                <a:latin typeface="Mulish"/>
              </a:rPr>
              <a:t>Handle business objections solo; reassure and route on technical ones.</a:t>
            </a:r>
          </a:p>
        </p:txBody>
      </p:sp>
      <p:sp>
        <p:nvSpPr>
          <p:cNvPr id="23" name="Oval 22"/>
          <p:cNvSpPr/>
          <p:nvPr/>
        </p:nvSpPr>
        <p:spPr>
          <a:xfrm>
            <a:off x="566928" y="5358384"/>
            <a:ext cx="548640" cy="54864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4" name="TextBox 23"/>
          <p:cNvSpPr txBox="1"/>
          <p:nvPr/>
        </p:nvSpPr>
        <p:spPr>
          <a:xfrm>
            <a:off x="566928" y="5358384"/>
            <a:ext cx="548640" cy="548640"/>
          </a:xfrm>
          <a:prstGeom prst="rect">
            <a:avLst/>
          </a:prstGeom>
          <a:noFill/>
        </p:spPr>
        <p:txBody>
          <a:bodyPr wrap="square" lIns="0" tIns="25400" rIns="0" bIns="25400" anchor="ctr">
            <a:spAutoFit/>
          </a:bodyPr>
          <a:lstStyle/>
          <a:p>
            <a:pPr algn="ctr">
              <a:lnSpc>
                <a:spcPct val="100000"/>
              </a:lnSpc>
              <a:spcBef>
                <a:spcPts val="0"/>
              </a:spcBef>
              <a:spcAft>
                <a:spcPts val="400"/>
              </a:spcAft>
            </a:pPr>
            <a:r>
              <a:rPr sz="2000" b="1" i="0">
                <a:solidFill>
                  <a:srgbClr val="FFFFFF"/>
                </a:solidFill>
                <a:latin typeface="Mulish"/>
              </a:rPr>
              <a:t>5</a:t>
            </a:r>
          </a:p>
        </p:txBody>
      </p:sp>
      <p:sp>
        <p:nvSpPr>
          <p:cNvPr id="25" name="TextBox 24"/>
          <p:cNvSpPr txBox="1"/>
          <p:nvPr/>
        </p:nvSpPr>
        <p:spPr>
          <a:xfrm>
            <a:off x="1298448" y="5340096"/>
            <a:ext cx="4023360" cy="548640"/>
          </a:xfrm>
          <a:prstGeom prst="rect">
            <a:avLst/>
          </a:prstGeom>
          <a:noFill/>
        </p:spPr>
        <p:txBody>
          <a:bodyPr wrap="square" lIns="0" tIns="25400" rIns="0" bIns="25400" anchor="ctr">
            <a:spAutoFit/>
          </a:bodyPr>
          <a:lstStyle/>
          <a:p>
            <a:pPr algn="l">
              <a:lnSpc>
                <a:spcPct val="100000"/>
              </a:lnSpc>
              <a:spcBef>
                <a:spcPts val="0"/>
              </a:spcBef>
              <a:spcAft>
                <a:spcPts val="400"/>
              </a:spcAft>
            </a:pPr>
            <a:r>
              <a:rPr sz="1700" b="1" i="0">
                <a:solidFill>
                  <a:srgbClr val="FFFFFF"/>
                </a:solidFill>
                <a:latin typeface="Mulish"/>
              </a:rPr>
              <a:t>Bring in the SME</a:t>
            </a:r>
          </a:p>
        </p:txBody>
      </p:sp>
      <p:sp>
        <p:nvSpPr>
          <p:cNvPr id="26" name="TextBox 25"/>
          <p:cNvSpPr txBox="1"/>
          <p:nvPr/>
        </p:nvSpPr>
        <p:spPr>
          <a:xfrm>
            <a:off x="5349240" y="5340096"/>
            <a:ext cx="5029200" cy="640080"/>
          </a:xfrm>
          <a:prstGeom prst="rect">
            <a:avLst/>
          </a:prstGeom>
          <a:noFill/>
        </p:spPr>
        <p:txBody>
          <a:bodyPr wrap="square" lIns="0" tIns="25400" rIns="0" bIns="25400" anchor="ctr">
            <a:spAutoFit/>
          </a:bodyPr>
          <a:lstStyle/>
          <a:p>
            <a:pPr algn="l">
              <a:lnSpc>
                <a:spcPct val="102000"/>
              </a:lnSpc>
              <a:spcBef>
                <a:spcPts val="0"/>
              </a:spcBef>
              <a:spcAft>
                <a:spcPts val="400"/>
              </a:spcAft>
            </a:pPr>
            <a:r>
              <a:rPr sz="1350" b="0" i="0">
                <a:solidFill>
                  <a:srgbClr val="D9DCE8"/>
                </a:solidFill>
                <a:latin typeface="Mulish"/>
              </a:rPr>
              <a:t>On security, integrations, custom agents, or scoping - book me in.</a:t>
            </a:r>
          </a:p>
        </p:txBody>
      </p:sp>
      <p:sp>
        <p:nvSpPr>
          <p:cNvPr id="27" name="TextBox 26"/>
          <p:cNvSpPr txBox="1"/>
          <p:nvPr/>
        </p:nvSpPr>
        <p:spPr>
          <a:xfrm>
            <a:off x="548640" y="6382512"/>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00" b="0" i="0">
                <a:solidFill>
                  <a:srgbClr val="C5B3F0"/>
                </a:solidFill>
                <a:latin typeface="Mulish"/>
              </a:rPr>
              <a:t>Questions on the deck? Talk to your technical SME.   </a:t>
            </a:r>
            <a:r>
              <a:rPr sz="1200" b="0" i="0" spc="80">
                <a:solidFill>
                  <a:srgbClr val="5A5C66"/>
                </a:solidFill>
                <a:latin typeface="Mulish"/>
              </a:rPr>
              <a:t>MCR AGENTIC - INTERNAL</a:t>
            </a:r>
          </a:p>
        </p:txBody>
      </p:sp>
    </p:spTree>
    <p:extLst>
      <p:ext uri="{BB962C8B-B14F-4D97-AF65-F5344CB8AC3E}">
        <p14:creationId xmlns:p14="http://schemas.microsoft.com/office/powerpoint/2010/main" val="26974559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1A1F3D"/>
        </a:solidFill>
        <a:effectLst/>
      </p:bgPr>
    </p:bg>
    <p:spTree>
      <p:nvGrpSpPr>
        <p:cNvPr id="1" name=""/>
        <p:cNvGrpSpPr/>
        <p:nvPr/>
      </p:nvGrpSpPr>
      <p:grpSpPr>
        <a:xfrm>
          <a:off x="0" y="0"/>
          <a:ext cx="0" cy="0"/>
          <a:chOff x="0" y="0"/>
          <a:chExt cx="0" cy="0"/>
        </a:xfrm>
      </p:grpSpPr>
      <p:sp>
        <p:nvSpPr>
          <p:cNvPr id="2" name="Oval 1"/>
          <p:cNvSpPr/>
          <p:nvPr/>
        </p:nvSpPr>
        <p:spPr>
          <a:xfrm>
            <a:off x="10104120" y="685800"/>
            <a:ext cx="1874519" cy="1874519"/>
          </a:xfrm>
          <a:prstGeom prst="ellipse">
            <a:avLst/>
          </a:prstGeom>
          <a:solidFill>
            <a:srgbClr val="572FB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3" name="Oval 2"/>
          <p:cNvSpPr/>
          <p:nvPr/>
        </p:nvSpPr>
        <p:spPr>
          <a:xfrm>
            <a:off x="11201400" y="1600200"/>
            <a:ext cx="868680" cy="86868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 name="Oval 3"/>
          <p:cNvSpPr/>
          <p:nvPr/>
        </p:nvSpPr>
        <p:spPr>
          <a:xfrm>
            <a:off x="10012680" y="2148840"/>
            <a:ext cx="457200" cy="457200"/>
          </a:xfrm>
          <a:prstGeom prst="ellipse">
            <a:avLst/>
          </a:prstGeom>
          <a:solidFill>
            <a:srgbClr val="C5B3F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475488"/>
            <a:ext cx="548640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1" i="0" spc="60">
                <a:solidFill>
                  <a:srgbClr val="FFFFFF"/>
                </a:solidFill>
                <a:latin typeface="Mulish"/>
              </a:rPr>
              <a:t>MCR </a:t>
            </a:r>
            <a:r>
              <a:rPr sz="1500" b="1" i="0" spc="60">
                <a:solidFill>
                  <a:srgbClr val="C5B3F0"/>
                </a:solidFill>
                <a:latin typeface="Mulish"/>
              </a:rPr>
              <a:t>AGENTIC</a:t>
            </a:r>
          </a:p>
        </p:txBody>
      </p:sp>
      <p:sp>
        <p:nvSpPr>
          <p:cNvPr id="6" name="TextBox 5"/>
          <p:cNvSpPr txBox="1"/>
          <p:nvPr/>
        </p:nvSpPr>
        <p:spPr>
          <a:xfrm>
            <a:off x="566928" y="2240280"/>
            <a:ext cx="10332720" cy="1318310"/>
          </a:xfrm>
          <a:prstGeom prst="rect">
            <a:avLst/>
          </a:prstGeom>
          <a:noFill/>
        </p:spPr>
        <p:txBody>
          <a:bodyPr wrap="square" lIns="0" tIns="25400" rIns="0" bIns="25400" anchor="t">
            <a:spAutoFit/>
          </a:bodyPr>
          <a:lstStyle/>
          <a:p>
            <a:pPr algn="l">
              <a:lnSpc>
                <a:spcPct val="100000"/>
              </a:lnSpc>
              <a:spcBef>
                <a:spcPts val="0"/>
              </a:spcBef>
              <a:spcAft>
                <a:spcPts val="1000"/>
              </a:spcAft>
            </a:pPr>
            <a:r>
              <a:rPr sz="5000" b="0" i="0">
                <a:solidFill>
                  <a:srgbClr val="FFFFFF"/>
                </a:solidFill>
                <a:latin typeface="Mulish Light"/>
              </a:rPr>
              <a:t>Your Microsoft Copilot Rollout</a:t>
            </a:r>
          </a:p>
          <a:p>
            <a:pPr algn="l">
              <a:lnSpc>
                <a:spcPct val="100000"/>
              </a:lnSpc>
              <a:spcBef>
                <a:spcPts val="0"/>
              </a:spcBef>
              <a:spcAft>
                <a:spcPts val="1000"/>
              </a:spcAft>
            </a:pPr>
            <a:r>
              <a:rPr sz="2400" b="0" i="0">
                <a:solidFill>
                  <a:srgbClr val="C5B3F0"/>
                </a:solidFill>
                <a:latin typeface="Mulish Light"/>
              </a:rPr>
              <a:t>From readiness to live AI agents, with MCR Agentic</a:t>
            </a:r>
          </a:p>
        </p:txBody>
      </p:sp>
      <p:sp>
        <p:nvSpPr>
          <p:cNvPr id="7" name="Rectangle 6"/>
          <p:cNvSpPr/>
          <p:nvPr/>
        </p:nvSpPr>
        <p:spPr>
          <a:xfrm>
            <a:off x="585216" y="4370832"/>
            <a:ext cx="11018520" cy="16459"/>
          </a:xfrm>
          <a:prstGeom prst="rect">
            <a:avLst/>
          </a:prstGeom>
          <a:solidFill>
            <a:srgbClr val="3A406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566928" y="4617720"/>
            <a:ext cx="10241280" cy="605102"/>
          </a:xfrm>
          <a:prstGeom prst="rect">
            <a:avLst/>
          </a:prstGeom>
          <a:noFill/>
        </p:spPr>
        <p:txBody>
          <a:bodyPr wrap="square" lIns="0" tIns="25400" rIns="0" bIns="25400" anchor="t">
            <a:spAutoFit/>
          </a:bodyPr>
          <a:lstStyle/>
          <a:p>
            <a:pPr algn="l">
              <a:lnSpc>
                <a:spcPct val="115000"/>
              </a:lnSpc>
              <a:spcBef>
                <a:spcPts val="0"/>
              </a:spcBef>
              <a:spcAft>
                <a:spcPts val="300"/>
              </a:spcAft>
            </a:pPr>
            <a:r>
              <a:rPr sz="1500" b="0" i="0">
                <a:solidFill>
                  <a:srgbClr val="D9DCE8"/>
                </a:solidFill>
                <a:latin typeface="Mulish"/>
              </a:rPr>
              <a:t>A phased, proven path that turns the Microsoft 365 licences you already own</a:t>
            </a:r>
          </a:p>
          <a:p>
            <a:pPr algn="l">
              <a:lnSpc>
                <a:spcPct val="115000"/>
              </a:lnSpc>
              <a:spcBef>
                <a:spcPts val="0"/>
              </a:spcBef>
              <a:spcAft>
                <a:spcPts val="300"/>
              </a:spcAft>
            </a:pPr>
            <a:r>
              <a:rPr sz="1500" b="0" i="0">
                <a:solidFill>
                  <a:srgbClr val="D9DCE8"/>
                </a:solidFill>
                <a:latin typeface="Mulish"/>
              </a:rPr>
              <a:t>into measurable, safe, everyday productivity.</a:t>
            </a:r>
          </a:p>
        </p:txBody>
      </p:sp>
      <p:sp>
        <p:nvSpPr>
          <p:cNvPr id="9" name="Rounded Rectangle 8"/>
          <p:cNvSpPr/>
          <p:nvPr/>
        </p:nvSpPr>
        <p:spPr>
          <a:xfrm>
            <a:off x="566928" y="5989320"/>
            <a:ext cx="3200400" cy="384048"/>
          </a:xfrm>
          <a:prstGeom prst="roundRect">
            <a:avLst>
              <a:gd name="adj" fmla="val 50000"/>
            </a:avLst>
          </a:prstGeom>
          <a:solidFill>
            <a:srgbClr val="6C3CE1"/>
          </a:solidFill>
          <a:ln>
            <a:noFill/>
          </a:ln>
          <a:effectLst>
            <a:outerShdw blurRad="274320" dist="118872" dir="5400000" rotWithShape="0">
              <a:srgbClr val="6C3CE1">
                <a:alpha val="28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566928" y="6067210"/>
            <a:ext cx="3200400" cy="228268"/>
          </a:xfrm>
          <a:prstGeom prst="rect">
            <a:avLst/>
          </a:prstGeom>
          <a:noFill/>
        </p:spPr>
        <p:txBody>
          <a:bodyPr wrap="square" lIns="0" tIns="25400" rIns="0" bIns="25400" anchor="ctr">
            <a:spAutoFit/>
          </a:bodyPr>
          <a:lstStyle/>
          <a:p>
            <a:pPr algn="ctr">
              <a:lnSpc>
                <a:spcPct val="100000"/>
              </a:lnSpc>
              <a:spcBef>
                <a:spcPts val="0"/>
              </a:spcBef>
              <a:spcAft>
                <a:spcPts val="400"/>
              </a:spcAft>
            </a:pPr>
            <a:r>
              <a:rPr sz="1150" b="1" i="0" spc="40">
                <a:solidFill>
                  <a:srgbClr val="FFFFFF"/>
                </a:solidFill>
                <a:latin typeface="Mulish"/>
              </a:rPr>
              <a:t>COPILOT ROLLOUT PROPOSAL</a:t>
            </a:r>
          </a:p>
        </p:txBody>
      </p:sp>
    </p:spTree>
    <p:extLst>
      <p:ext uri="{BB962C8B-B14F-4D97-AF65-F5344CB8AC3E}">
        <p14:creationId xmlns:p14="http://schemas.microsoft.com/office/powerpoint/2010/main" val="42214058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243656"/>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THE OPPORTUNITY</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Why Copilot, why now</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5897880" cy="917944"/>
          </a:xfrm>
          <a:prstGeom prst="rect">
            <a:avLst/>
          </a:prstGeom>
          <a:noFill/>
        </p:spPr>
        <p:txBody>
          <a:bodyPr wrap="square" lIns="0" tIns="25400" rIns="0" bIns="25400" anchor="t">
            <a:spAutoFit/>
          </a:bodyPr>
          <a:lstStyle/>
          <a:p>
            <a:pPr algn="l">
              <a:lnSpc>
                <a:spcPct val="120000"/>
              </a:lnSpc>
              <a:spcBef>
                <a:spcPts val="0"/>
              </a:spcBef>
              <a:spcAft>
                <a:spcPts val="400"/>
              </a:spcAft>
            </a:pPr>
            <a:r>
              <a:rPr sz="1600" b="0" i="0">
                <a:solidFill>
                  <a:srgbClr val="3A3A3A"/>
                </a:solidFill>
                <a:latin typeface="Mulish"/>
              </a:rPr>
              <a:t>You already pay for Microsoft 365. Copilot turns that existing investment into measurable productivity - without ripping anything out.</a:t>
            </a:r>
          </a:p>
        </p:txBody>
      </p:sp>
      <p:sp>
        <p:nvSpPr>
          <p:cNvPr id="6" name="TextBox 5"/>
          <p:cNvSpPr txBox="1"/>
          <p:nvPr/>
        </p:nvSpPr>
        <p:spPr>
          <a:xfrm>
            <a:off x="548640" y="3063240"/>
            <a:ext cx="5852160" cy="282129"/>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1" i="0">
                <a:solidFill>
                  <a:srgbClr val="6C3CE1"/>
                </a:solidFill>
                <a:latin typeface="Mulish"/>
              </a:rPr>
              <a:t>What we hear from organisations like yours:</a:t>
            </a:r>
          </a:p>
        </p:txBody>
      </p:sp>
      <p:sp>
        <p:nvSpPr>
          <p:cNvPr id="7" name="TextBox 6"/>
          <p:cNvSpPr txBox="1"/>
          <p:nvPr/>
        </p:nvSpPr>
        <p:spPr>
          <a:xfrm>
            <a:off x="548640" y="3493008"/>
            <a:ext cx="5943600" cy="956096"/>
          </a:xfrm>
          <a:prstGeom prst="rect">
            <a:avLst/>
          </a:prstGeom>
          <a:noFill/>
        </p:spPr>
        <p:txBody>
          <a:bodyPr wrap="square" lIns="0" tIns="25400" rIns="0" bIns="25400">
            <a:spAutoFit/>
          </a:bodyPr>
          <a:lstStyle/>
          <a:p>
            <a:pPr>
              <a:lnSpc>
                <a:spcPct val="106000"/>
              </a:lnSpc>
              <a:spcBef>
                <a:spcPts val="0"/>
              </a:spcBef>
              <a:spcAft>
                <a:spcPts val="800"/>
              </a:spcAft>
            </a:pPr>
            <a:r>
              <a:rPr sz="1200" b="1">
                <a:solidFill>
                  <a:srgbClr val="C5B3F0"/>
                </a:solidFill>
                <a:latin typeface="Mulish"/>
              </a:rPr>
              <a:t>●  </a:t>
            </a:r>
            <a:r>
              <a:rPr sz="1450">
                <a:solidFill>
                  <a:srgbClr val="3A3A3A"/>
                </a:solidFill>
                <a:latin typeface="Mulish"/>
              </a:rPr>
              <a:t>It’s not “should we do AI” - it’s “how do we do it safely and get ROI.”</a:t>
            </a:r>
          </a:p>
          <a:p>
            <a:pPr>
              <a:lnSpc>
                <a:spcPct val="106000"/>
              </a:lnSpc>
              <a:spcBef>
                <a:spcPts val="0"/>
              </a:spcBef>
              <a:spcAft>
                <a:spcPts val="800"/>
              </a:spcAft>
            </a:pPr>
            <a:r>
              <a:rPr sz="1200" b="1">
                <a:solidFill>
                  <a:srgbClr val="C5B3F0"/>
                </a:solidFill>
                <a:latin typeface="Mulish"/>
              </a:rPr>
              <a:t>●  </a:t>
            </a:r>
            <a:r>
              <a:rPr sz="1450">
                <a:solidFill>
                  <a:srgbClr val="3A3A3A"/>
                </a:solidFill>
                <a:latin typeface="Mulish"/>
              </a:rPr>
              <a:t>Many teams have tried Copilot and seen underwhelming first results.</a:t>
            </a:r>
          </a:p>
          <a:p>
            <a:pPr>
              <a:lnSpc>
                <a:spcPct val="106000"/>
              </a:lnSpc>
              <a:spcBef>
                <a:spcPts val="0"/>
              </a:spcBef>
              <a:spcAft>
                <a:spcPts val="800"/>
              </a:spcAft>
            </a:pPr>
            <a:r>
              <a:rPr sz="1200" b="1">
                <a:solidFill>
                  <a:srgbClr val="C5B3F0"/>
                </a:solidFill>
                <a:latin typeface="Mulish"/>
              </a:rPr>
              <a:t>●  </a:t>
            </a:r>
            <a:r>
              <a:rPr sz="1450">
                <a:solidFill>
                  <a:srgbClr val="3A3A3A"/>
                </a:solidFill>
                <a:latin typeface="Mulish"/>
              </a:rPr>
              <a:t>The gap is never the technology - it’s readiness, data, and adoption.</a:t>
            </a:r>
          </a:p>
        </p:txBody>
      </p:sp>
      <p:sp>
        <p:nvSpPr>
          <p:cNvPr id="8" name="TextBox 7"/>
          <p:cNvSpPr txBox="1"/>
          <p:nvPr/>
        </p:nvSpPr>
        <p:spPr>
          <a:xfrm>
            <a:off x="548640" y="5257800"/>
            <a:ext cx="5943600" cy="297517"/>
          </a:xfrm>
          <a:prstGeom prst="rect">
            <a:avLst/>
          </a:prstGeom>
          <a:noFill/>
        </p:spPr>
        <p:txBody>
          <a:bodyPr wrap="square" lIns="0" tIns="25400" rIns="0" bIns="25400" anchor="t">
            <a:spAutoFit/>
          </a:bodyPr>
          <a:lstStyle/>
          <a:p>
            <a:pPr algn="l">
              <a:lnSpc>
                <a:spcPct val="100000"/>
              </a:lnSpc>
              <a:spcBef>
                <a:spcPts val="0"/>
              </a:spcBef>
              <a:spcAft>
                <a:spcPts val="400"/>
              </a:spcAft>
            </a:pPr>
            <a:r>
              <a:rPr sz="1600" b="1" i="0">
                <a:solidFill>
                  <a:srgbClr val="6C3CE1"/>
                </a:solidFill>
                <a:latin typeface="Mulish"/>
              </a:rPr>
              <a:t>That gap is exactly what this rollout closes.</a:t>
            </a:r>
          </a:p>
        </p:txBody>
      </p:sp>
      <p:sp>
        <p:nvSpPr>
          <p:cNvPr id="9" name="Rounded Rectangle 8"/>
          <p:cNvSpPr/>
          <p:nvPr/>
        </p:nvSpPr>
        <p:spPr>
          <a:xfrm>
            <a:off x="6812280" y="1828800"/>
            <a:ext cx="4873752" cy="1298448"/>
          </a:xfrm>
          <a:prstGeom prst="roundRect">
            <a:avLst>
              <a:gd name="adj" fmla="val 9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059168" y="1938528"/>
            <a:ext cx="1554480" cy="1097280"/>
          </a:xfrm>
          <a:prstGeom prst="rect">
            <a:avLst/>
          </a:prstGeom>
          <a:noFill/>
        </p:spPr>
        <p:txBody>
          <a:bodyPr wrap="square" lIns="0" tIns="25400" rIns="0" bIns="25400" anchor="ctr">
            <a:spAutoFit/>
          </a:bodyPr>
          <a:lstStyle/>
          <a:p>
            <a:pPr algn="l">
              <a:lnSpc>
                <a:spcPct val="100000"/>
              </a:lnSpc>
              <a:spcBef>
                <a:spcPts val="0"/>
              </a:spcBef>
              <a:spcAft>
                <a:spcPts val="400"/>
              </a:spcAft>
            </a:pPr>
            <a:r>
              <a:rPr sz="4000" b="0" i="0">
                <a:solidFill>
                  <a:srgbClr val="6C3CE1"/>
                </a:solidFill>
                <a:latin typeface="Mulish Light"/>
              </a:rPr>
              <a:t>70%</a:t>
            </a:r>
          </a:p>
        </p:txBody>
      </p:sp>
      <p:sp>
        <p:nvSpPr>
          <p:cNvPr id="11" name="TextBox 10"/>
          <p:cNvSpPr txBox="1"/>
          <p:nvPr/>
        </p:nvSpPr>
        <p:spPr>
          <a:xfrm>
            <a:off x="8549640" y="1938528"/>
            <a:ext cx="3017520" cy="1097280"/>
          </a:xfrm>
          <a:prstGeom prst="rect">
            <a:avLst/>
          </a:prstGeom>
          <a:noFill/>
        </p:spPr>
        <p:txBody>
          <a:bodyPr wrap="square" lIns="0" tIns="25400" rIns="0" bIns="25400" anchor="ctr">
            <a:spAutoFit/>
          </a:bodyPr>
          <a:lstStyle/>
          <a:p>
            <a:pPr algn="l">
              <a:lnSpc>
                <a:spcPct val="105000"/>
              </a:lnSpc>
              <a:spcBef>
                <a:spcPts val="0"/>
              </a:spcBef>
              <a:spcAft>
                <a:spcPts val="400"/>
              </a:spcAft>
            </a:pPr>
            <a:r>
              <a:rPr sz="1350" b="0" i="0">
                <a:solidFill>
                  <a:srgbClr val="3A3A3A"/>
                </a:solidFill>
                <a:latin typeface="Mulish"/>
              </a:rPr>
              <a:t>of licensed seats stall without an adoption plan</a:t>
            </a:r>
          </a:p>
        </p:txBody>
      </p:sp>
      <p:sp>
        <p:nvSpPr>
          <p:cNvPr id="12" name="Rounded Rectangle 11"/>
          <p:cNvSpPr/>
          <p:nvPr/>
        </p:nvSpPr>
        <p:spPr>
          <a:xfrm>
            <a:off x="6812280" y="3273552"/>
            <a:ext cx="4873752" cy="1298448"/>
          </a:xfrm>
          <a:prstGeom prst="roundRect">
            <a:avLst>
              <a:gd name="adj" fmla="val 9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7059168" y="3383280"/>
            <a:ext cx="1554480" cy="1097280"/>
          </a:xfrm>
          <a:prstGeom prst="rect">
            <a:avLst/>
          </a:prstGeom>
          <a:noFill/>
        </p:spPr>
        <p:txBody>
          <a:bodyPr wrap="square" lIns="0" tIns="25400" rIns="0" bIns="25400" anchor="ctr">
            <a:spAutoFit/>
          </a:bodyPr>
          <a:lstStyle/>
          <a:p>
            <a:pPr algn="l">
              <a:lnSpc>
                <a:spcPct val="100000"/>
              </a:lnSpc>
              <a:spcBef>
                <a:spcPts val="0"/>
              </a:spcBef>
              <a:spcAft>
                <a:spcPts val="400"/>
              </a:spcAft>
            </a:pPr>
            <a:r>
              <a:rPr sz="4000" b="0" i="0">
                <a:solidFill>
                  <a:srgbClr val="6C3CE1"/>
                </a:solidFill>
                <a:latin typeface="Mulish Light"/>
              </a:rPr>
              <a:t>3x</a:t>
            </a:r>
          </a:p>
        </p:txBody>
      </p:sp>
      <p:sp>
        <p:nvSpPr>
          <p:cNvPr id="14" name="TextBox 13"/>
          <p:cNvSpPr txBox="1"/>
          <p:nvPr/>
        </p:nvSpPr>
        <p:spPr>
          <a:xfrm>
            <a:off x="8549640" y="3383280"/>
            <a:ext cx="3017520" cy="1097280"/>
          </a:xfrm>
          <a:prstGeom prst="rect">
            <a:avLst/>
          </a:prstGeom>
          <a:noFill/>
        </p:spPr>
        <p:txBody>
          <a:bodyPr wrap="square" lIns="0" tIns="25400" rIns="0" bIns="25400" anchor="ctr">
            <a:spAutoFit/>
          </a:bodyPr>
          <a:lstStyle/>
          <a:p>
            <a:pPr algn="l">
              <a:lnSpc>
                <a:spcPct val="105000"/>
              </a:lnSpc>
              <a:spcBef>
                <a:spcPts val="0"/>
              </a:spcBef>
              <a:spcAft>
                <a:spcPts val="400"/>
              </a:spcAft>
            </a:pPr>
            <a:r>
              <a:rPr sz="1350" b="0" i="0">
                <a:solidFill>
                  <a:srgbClr val="3A3A3A"/>
                </a:solidFill>
                <a:latin typeface="Mulish"/>
              </a:rPr>
              <a:t>faster value when readiness is done first</a:t>
            </a:r>
          </a:p>
        </p:txBody>
      </p:sp>
      <p:sp>
        <p:nvSpPr>
          <p:cNvPr id="15" name="Rounded Rectangle 14"/>
          <p:cNvSpPr/>
          <p:nvPr/>
        </p:nvSpPr>
        <p:spPr>
          <a:xfrm>
            <a:off x="6812280" y="4718304"/>
            <a:ext cx="4873752" cy="1298448"/>
          </a:xfrm>
          <a:prstGeom prst="roundRect">
            <a:avLst>
              <a:gd name="adj" fmla="val 9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7059168" y="4828032"/>
            <a:ext cx="1554480" cy="1097280"/>
          </a:xfrm>
          <a:prstGeom prst="rect">
            <a:avLst/>
          </a:prstGeom>
          <a:noFill/>
        </p:spPr>
        <p:txBody>
          <a:bodyPr wrap="square" lIns="0" tIns="25400" rIns="0" bIns="25400" anchor="ctr">
            <a:spAutoFit/>
          </a:bodyPr>
          <a:lstStyle/>
          <a:p>
            <a:pPr algn="l">
              <a:lnSpc>
                <a:spcPct val="100000"/>
              </a:lnSpc>
              <a:spcBef>
                <a:spcPts val="0"/>
              </a:spcBef>
              <a:spcAft>
                <a:spcPts val="400"/>
              </a:spcAft>
            </a:pPr>
            <a:r>
              <a:rPr sz="4000" b="0" i="0">
                <a:solidFill>
                  <a:srgbClr val="6C3CE1"/>
                </a:solidFill>
                <a:latin typeface="Mulish Light"/>
              </a:rPr>
              <a:t>#1</a:t>
            </a:r>
          </a:p>
        </p:txBody>
      </p:sp>
      <p:sp>
        <p:nvSpPr>
          <p:cNvPr id="17" name="TextBox 16"/>
          <p:cNvSpPr txBox="1"/>
          <p:nvPr/>
        </p:nvSpPr>
        <p:spPr>
          <a:xfrm>
            <a:off x="8549640" y="4828032"/>
            <a:ext cx="3017520" cy="1097280"/>
          </a:xfrm>
          <a:prstGeom prst="rect">
            <a:avLst/>
          </a:prstGeom>
          <a:noFill/>
        </p:spPr>
        <p:txBody>
          <a:bodyPr wrap="square" lIns="0" tIns="25400" rIns="0" bIns="25400" anchor="ctr">
            <a:spAutoFit/>
          </a:bodyPr>
          <a:lstStyle/>
          <a:p>
            <a:pPr algn="l">
              <a:lnSpc>
                <a:spcPct val="105000"/>
              </a:lnSpc>
              <a:spcBef>
                <a:spcPts val="0"/>
              </a:spcBef>
              <a:spcAft>
                <a:spcPts val="400"/>
              </a:spcAft>
            </a:pPr>
            <a:r>
              <a:rPr sz="1350" b="0" i="0">
                <a:solidFill>
                  <a:srgbClr val="3A3A3A"/>
                </a:solidFill>
                <a:latin typeface="Mulish"/>
              </a:rPr>
              <a:t>blocker is data governance, not the model</a:t>
            </a:r>
          </a:p>
        </p:txBody>
      </p:sp>
      <p:sp>
        <p:nvSpPr>
          <p:cNvPr id="18" name="TextBox 17"/>
          <p:cNvSpPr txBox="1"/>
          <p:nvPr/>
        </p:nvSpPr>
        <p:spPr>
          <a:xfrm>
            <a:off x="502920" y="6455664"/>
            <a:ext cx="8229600" cy="189796"/>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Rollout</a:t>
            </a:r>
          </a:p>
        </p:txBody>
      </p:sp>
      <p:sp>
        <p:nvSpPr>
          <p:cNvPr id="19" name="TextBox 1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416839215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243656"/>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WHAT WE DELIVER</a:t>
            </a:r>
          </a:p>
        </p:txBody>
      </p:sp>
      <p:sp>
        <p:nvSpPr>
          <p:cNvPr id="3" name="TextBox 2"/>
          <p:cNvSpPr txBox="1"/>
          <p:nvPr/>
        </p:nvSpPr>
        <p:spPr>
          <a:xfrm>
            <a:off x="548640" y="786384"/>
            <a:ext cx="10972800" cy="574516"/>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Your Copilot rollout at a glance</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ounded Rectangle 4"/>
          <p:cNvSpPr/>
          <p:nvPr/>
        </p:nvSpPr>
        <p:spPr>
          <a:xfrm>
            <a:off x="546100" y="18796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800100" y="21082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00100" y="21082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1</a:t>
            </a:r>
          </a:p>
        </p:txBody>
      </p:sp>
      <p:sp>
        <p:nvSpPr>
          <p:cNvPr id="8" name="TextBox 7"/>
          <p:cNvSpPr txBox="1"/>
          <p:nvPr/>
        </p:nvSpPr>
        <p:spPr>
          <a:xfrm>
            <a:off x="1358900" y="21336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Technical Readiness</a:t>
            </a:r>
          </a:p>
        </p:txBody>
      </p:sp>
      <p:sp>
        <p:nvSpPr>
          <p:cNvPr id="9" name="TextBox 8"/>
          <p:cNvSpPr txBox="1"/>
          <p:nvPr/>
        </p:nvSpPr>
        <p:spPr>
          <a:xfrm>
            <a:off x="800100" y="26924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Tenant, data, identity &amp; licensing prepared so Copilot actually works.</a:t>
            </a:r>
          </a:p>
        </p:txBody>
      </p:sp>
      <p:sp>
        <p:nvSpPr>
          <p:cNvPr id="10" name="Rounded Rectangle 9"/>
          <p:cNvSpPr/>
          <p:nvPr/>
        </p:nvSpPr>
        <p:spPr>
          <a:xfrm>
            <a:off x="4330700" y="18796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Oval 10"/>
          <p:cNvSpPr/>
          <p:nvPr/>
        </p:nvSpPr>
        <p:spPr>
          <a:xfrm>
            <a:off x="4584700" y="21082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584700" y="21082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2</a:t>
            </a:r>
          </a:p>
        </p:txBody>
      </p:sp>
      <p:sp>
        <p:nvSpPr>
          <p:cNvPr id="13" name="TextBox 12"/>
          <p:cNvSpPr txBox="1"/>
          <p:nvPr/>
        </p:nvSpPr>
        <p:spPr>
          <a:xfrm>
            <a:off x="5143500" y="21336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Business Readiness</a:t>
            </a:r>
          </a:p>
        </p:txBody>
      </p:sp>
      <p:sp>
        <p:nvSpPr>
          <p:cNvPr id="14" name="TextBox 13"/>
          <p:cNvSpPr txBox="1"/>
          <p:nvPr/>
        </p:nvSpPr>
        <p:spPr>
          <a:xfrm>
            <a:off x="4584700" y="26924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Find the high-value use cases and build the ROI case to prioritise them.</a:t>
            </a:r>
          </a:p>
        </p:txBody>
      </p:sp>
      <p:sp>
        <p:nvSpPr>
          <p:cNvPr id="15" name="Rounded Rectangle 14"/>
          <p:cNvSpPr/>
          <p:nvPr/>
        </p:nvSpPr>
        <p:spPr>
          <a:xfrm>
            <a:off x="8115300" y="18796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8369300" y="21082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369300" y="21082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3</a:t>
            </a:r>
          </a:p>
        </p:txBody>
      </p:sp>
      <p:sp>
        <p:nvSpPr>
          <p:cNvPr id="18" name="TextBox 17"/>
          <p:cNvSpPr txBox="1"/>
          <p:nvPr/>
        </p:nvSpPr>
        <p:spPr>
          <a:xfrm>
            <a:off x="8928100" y="21336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Training &amp; Adoption</a:t>
            </a:r>
          </a:p>
        </p:txBody>
      </p:sp>
      <p:sp>
        <p:nvSpPr>
          <p:cNvPr id="19" name="TextBox 18"/>
          <p:cNvSpPr txBox="1"/>
          <p:nvPr/>
        </p:nvSpPr>
        <p:spPr>
          <a:xfrm>
            <a:off x="8369300" y="26924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Drive real usage with role-based enablement and change management.</a:t>
            </a:r>
          </a:p>
        </p:txBody>
      </p:sp>
      <p:sp>
        <p:nvSpPr>
          <p:cNvPr id="20" name="Rounded Rectangle 19"/>
          <p:cNvSpPr/>
          <p:nvPr/>
        </p:nvSpPr>
        <p:spPr>
          <a:xfrm>
            <a:off x="546100" y="41021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Oval 20"/>
          <p:cNvSpPr/>
          <p:nvPr/>
        </p:nvSpPr>
        <p:spPr>
          <a:xfrm>
            <a:off x="800100" y="43307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800100" y="43307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4</a:t>
            </a:r>
          </a:p>
        </p:txBody>
      </p:sp>
      <p:sp>
        <p:nvSpPr>
          <p:cNvPr id="23" name="TextBox 22"/>
          <p:cNvSpPr txBox="1"/>
          <p:nvPr/>
        </p:nvSpPr>
        <p:spPr>
          <a:xfrm>
            <a:off x="1358900" y="43561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Governance &amp; Security</a:t>
            </a:r>
          </a:p>
        </p:txBody>
      </p:sp>
      <p:sp>
        <p:nvSpPr>
          <p:cNvPr id="24" name="TextBox 23"/>
          <p:cNvSpPr txBox="1"/>
          <p:nvPr/>
        </p:nvSpPr>
        <p:spPr>
          <a:xfrm>
            <a:off x="800100" y="49149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Guardrails, data protection, and compliance so AI is safe to scale.</a:t>
            </a:r>
          </a:p>
        </p:txBody>
      </p:sp>
      <p:sp>
        <p:nvSpPr>
          <p:cNvPr id="27" name="TextBox 26"/>
          <p:cNvSpPr txBox="1"/>
          <p:nvPr/>
        </p:nvSpPr>
        <p:spPr>
          <a:xfrm>
            <a:off x="502920" y="6455664"/>
            <a:ext cx="8229600" cy="189796"/>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Rollout</a:t>
            </a:r>
          </a:p>
        </p:txBody>
      </p:sp>
      <p:sp>
        <p:nvSpPr>
          <p:cNvPr id="28" name="TextBox 27"/>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
        <p:nvSpPr>
          <p:cNvPr id="40" name="Shape 40"/>
          <p:cNvSpPr/>
          <p:nvPr/>
        </p:nvSpPr>
        <p:spPr>
          <a:xfrm>
            <a:off x="4330700" y="41021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Shape 41"/>
          <p:cNvSpPr/>
          <p:nvPr/>
        </p:nvSpPr>
        <p:spPr>
          <a:xfrm>
            <a:off x="4584700" y="43307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Shape 42"/>
          <p:cNvSpPr txBox="1"/>
          <p:nvPr/>
        </p:nvSpPr>
        <p:spPr>
          <a:xfrm>
            <a:off x="4584700" y="4402847"/>
            <a:ext cx="457200" cy="312906"/>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5</a:t>
            </a:r>
          </a:p>
        </p:txBody>
      </p:sp>
      <p:sp>
        <p:nvSpPr>
          <p:cNvPr id="43" name="Shape 43"/>
          <p:cNvSpPr txBox="1"/>
          <p:nvPr/>
        </p:nvSpPr>
        <p:spPr>
          <a:xfrm>
            <a:off x="5143500" y="43561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Copilot Studio</a:t>
            </a:r>
          </a:p>
        </p:txBody>
      </p:sp>
      <p:sp>
        <p:nvSpPr>
          <p:cNvPr id="44" name="Shape 44"/>
          <p:cNvSpPr txBox="1"/>
          <p:nvPr/>
        </p:nvSpPr>
        <p:spPr>
          <a:xfrm>
            <a:off x="4584700" y="4914900"/>
            <a:ext cx="2946400" cy="702565"/>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Design and build custom agents grounded in your own data and systems, tailored to your workflows.</a:t>
            </a:r>
          </a:p>
        </p:txBody>
      </p:sp>
      <p:sp>
        <p:nvSpPr>
          <p:cNvPr id="45" name="Shape 45"/>
          <p:cNvSpPr/>
          <p:nvPr/>
        </p:nvSpPr>
        <p:spPr>
          <a:xfrm>
            <a:off x="8115300" y="41021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Shape 46"/>
          <p:cNvSpPr/>
          <p:nvPr/>
        </p:nvSpPr>
        <p:spPr>
          <a:xfrm>
            <a:off x="8369300" y="43307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Shape 47"/>
          <p:cNvSpPr txBox="1"/>
          <p:nvPr/>
        </p:nvSpPr>
        <p:spPr>
          <a:xfrm>
            <a:off x="8369300" y="4402847"/>
            <a:ext cx="457200" cy="312906"/>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6</a:t>
            </a:r>
          </a:p>
        </p:txBody>
      </p:sp>
      <p:sp>
        <p:nvSpPr>
          <p:cNvPr id="48" name="Shape 48"/>
          <p:cNvSpPr txBox="1"/>
          <p:nvPr/>
        </p:nvSpPr>
        <p:spPr>
          <a:xfrm>
            <a:off x="8928100" y="43561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App Modernisation</a:t>
            </a:r>
          </a:p>
        </p:txBody>
      </p:sp>
      <p:sp>
        <p:nvSpPr>
          <p:cNvPr id="49" name="Shape 49"/>
          <p:cNvSpPr txBox="1"/>
          <p:nvPr/>
        </p:nvSpPr>
        <p:spPr>
          <a:xfrm>
            <a:off x="8369300" y="4914900"/>
            <a:ext cx="2946400" cy="702565"/>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Replace ageing internal apps with purpose-built agents - cutting licence, maintenance, and rebuild cost.</a:t>
            </a:r>
          </a:p>
        </p:txBody>
      </p:sp>
    </p:spTree>
    <p:extLst>
      <p:ext uri="{BB962C8B-B14F-4D97-AF65-F5344CB8AC3E}">
        <p14:creationId xmlns:p14="http://schemas.microsoft.com/office/powerpoint/2010/main" val="23668370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START HERE</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How to use this playbook</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ounded Rectangle 4"/>
          <p:cNvSpPr/>
          <p:nvPr/>
        </p:nvSpPr>
        <p:spPr>
          <a:xfrm>
            <a:off x="548640" y="1920240"/>
            <a:ext cx="3611880" cy="33375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877824" y="2249424"/>
            <a:ext cx="603504" cy="603504"/>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77824" y="2249424"/>
            <a:ext cx="603504" cy="603504"/>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1</a:t>
            </a:r>
          </a:p>
        </p:txBody>
      </p:sp>
      <p:sp>
        <p:nvSpPr>
          <p:cNvPr id="8" name="TextBox 7"/>
          <p:cNvSpPr txBox="1"/>
          <p:nvPr/>
        </p:nvSpPr>
        <p:spPr>
          <a:xfrm>
            <a:off x="877824" y="3035808"/>
            <a:ext cx="2953512" cy="548640"/>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Your job on the call</a:t>
            </a:r>
          </a:p>
        </p:txBody>
      </p:sp>
      <p:sp>
        <p:nvSpPr>
          <p:cNvPr id="9" name="TextBox 8"/>
          <p:cNvSpPr txBox="1"/>
          <p:nvPr/>
        </p:nvSpPr>
        <p:spPr>
          <a:xfrm>
            <a:off x="877824" y="3584448"/>
            <a:ext cx="2953512" cy="1554480"/>
          </a:xfrm>
          <a:prstGeom prst="rect">
            <a:avLst/>
          </a:prstGeom>
          <a:noFill/>
        </p:spPr>
        <p:txBody>
          <a:bodyPr wrap="square" lIns="0" tIns="25400" rIns="0" bIns="25400" anchor="t">
            <a:spAutoFit/>
          </a:bodyPr>
          <a:lstStyle/>
          <a:p>
            <a:pPr algn="l">
              <a:lnSpc>
                <a:spcPct val="112000"/>
              </a:lnSpc>
              <a:spcBef>
                <a:spcPts val="0"/>
              </a:spcBef>
              <a:spcAft>
                <a:spcPts val="400"/>
              </a:spcAft>
            </a:pPr>
            <a:r>
              <a:rPr sz="1350" b="0" i="0">
                <a:solidFill>
                  <a:srgbClr val="3A3A3A"/>
                </a:solidFill>
                <a:latin typeface="Mulish"/>
              </a:rPr>
              <a:t>Open the conversation, build interest, and qualify. Listen for the signals on the cue-card slides - you don't need to answer every technical question.</a:t>
            </a:r>
          </a:p>
        </p:txBody>
      </p:sp>
      <p:sp>
        <p:nvSpPr>
          <p:cNvPr id="10" name="Rounded Rectangle 9"/>
          <p:cNvSpPr/>
          <p:nvPr/>
        </p:nvSpPr>
        <p:spPr>
          <a:xfrm>
            <a:off x="4443983" y="1920240"/>
            <a:ext cx="3611880" cy="33375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Oval 10"/>
          <p:cNvSpPr/>
          <p:nvPr/>
        </p:nvSpPr>
        <p:spPr>
          <a:xfrm>
            <a:off x="4773168" y="2249424"/>
            <a:ext cx="603504" cy="603504"/>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773168" y="2249424"/>
            <a:ext cx="603504" cy="603504"/>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2</a:t>
            </a:r>
          </a:p>
        </p:txBody>
      </p:sp>
      <p:sp>
        <p:nvSpPr>
          <p:cNvPr id="13" name="TextBox 12"/>
          <p:cNvSpPr txBox="1"/>
          <p:nvPr/>
        </p:nvSpPr>
        <p:spPr>
          <a:xfrm>
            <a:off x="4773168" y="3035808"/>
            <a:ext cx="2953512"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The six offerings</a:t>
            </a:r>
          </a:p>
        </p:txBody>
      </p:sp>
      <p:sp>
        <p:nvSpPr>
          <p:cNvPr id="14" name="TextBox 13"/>
          <p:cNvSpPr txBox="1"/>
          <p:nvPr/>
        </p:nvSpPr>
        <p:spPr>
          <a:xfrm>
            <a:off x="4773168" y="3584448"/>
            <a:ext cx="2953512" cy="969624"/>
          </a:xfrm>
          <a:prstGeom prst="rect">
            <a:avLst/>
          </a:prstGeom>
          <a:noFill/>
        </p:spPr>
        <p:txBody>
          <a:bodyPr wrap="square" lIns="0" tIns="25400" rIns="0" bIns="25400" anchor="t">
            <a:spAutoFit/>
          </a:bodyPr>
          <a:lstStyle/>
          <a:p>
            <a:pPr algn="l">
              <a:lnSpc>
                <a:spcPct val="112000"/>
              </a:lnSpc>
              <a:spcBef>
                <a:spcPts val="0"/>
              </a:spcBef>
              <a:spcAft>
                <a:spcPts val="400"/>
              </a:spcAft>
            </a:pPr>
            <a:r>
              <a:rPr sz="1350" b="0" i="0">
                <a:solidFill>
                  <a:srgbClr val="3A3A3A"/>
                </a:solidFill>
                <a:latin typeface="Mulish"/>
              </a:rPr>
              <a:t>Technical Readiness, Business Readiness, Training &amp; Adoption, Governance, Copilot Studio, and App Modernisation. Learn the one-line pitch for each.</a:t>
            </a:r>
          </a:p>
        </p:txBody>
      </p:sp>
      <p:sp>
        <p:nvSpPr>
          <p:cNvPr id="15" name="Rounded Rectangle 14"/>
          <p:cNvSpPr/>
          <p:nvPr/>
        </p:nvSpPr>
        <p:spPr>
          <a:xfrm>
            <a:off x="8339327" y="1920240"/>
            <a:ext cx="3611880" cy="33375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8668511" y="2249424"/>
            <a:ext cx="603504" cy="603504"/>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668511" y="2249424"/>
            <a:ext cx="603504" cy="603504"/>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3</a:t>
            </a:r>
          </a:p>
        </p:txBody>
      </p:sp>
      <p:sp>
        <p:nvSpPr>
          <p:cNvPr id="18" name="TextBox 17"/>
          <p:cNvSpPr txBox="1"/>
          <p:nvPr/>
        </p:nvSpPr>
        <p:spPr>
          <a:xfrm>
            <a:off x="8668511" y="3035808"/>
            <a:ext cx="2953512" cy="548640"/>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Bring in the SME</a:t>
            </a:r>
          </a:p>
        </p:txBody>
      </p:sp>
      <p:sp>
        <p:nvSpPr>
          <p:cNvPr id="19" name="TextBox 18"/>
          <p:cNvSpPr txBox="1"/>
          <p:nvPr/>
        </p:nvSpPr>
        <p:spPr>
          <a:xfrm>
            <a:off x="8668511" y="3584448"/>
            <a:ext cx="2953512" cy="1554480"/>
          </a:xfrm>
          <a:prstGeom prst="rect">
            <a:avLst/>
          </a:prstGeom>
          <a:noFill/>
        </p:spPr>
        <p:txBody>
          <a:bodyPr wrap="square" lIns="0" tIns="25400" rIns="0" bIns="25400" anchor="t">
            <a:spAutoFit/>
          </a:bodyPr>
          <a:lstStyle/>
          <a:p>
            <a:pPr algn="l">
              <a:lnSpc>
                <a:spcPct val="112000"/>
              </a:lnSpc>
              <a:spcBef>
                <a:spcPts val="0"/>
              </a:spcBef>
              <a:spcAft>
                <a:spcPts val="400"/>
              </a:spcAft>
            </a:pPr>
            <a:r>
              <a:rPr sz="1350" b="0" i="0">
                <a:solidFill>
                  <a:srgbClr val="3A3A3A"/>
                </a:solidFill>
                <a:latin typeface="Mulish"/>
              </a:rPr>
              <a:t>When the talk turns deep-technical, architectural, or security-heavy, that's your cue to schedule the SME (Tom). The deck flags exactly when.</a:t>
            </a:r>
          </a:p>
        </p:txBody>
      </p:sp>
      <p:sp>
        <p:nvSpPr>
          <p:cNvPr id="20" name="Rounded Rectangle 19"/>
          <p:cNvSpPr/>
          <p:nvPr/>
        </p:nvSpPr>
        <p:spPr>
          <a:xfrm>
            <a:off x="548640" y="5559552"/>
            <a:ext cx="11137392" cy="713232"/>
          </a:xfrm>
          <a:prstGeom prst="roundRect">
            <a:avLst>
              <a:gd name="adj" fmla="val 16000"/>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868680" y="5559552"/>
            <a:ext cx="10607040" cy="713232"/>
          </a:xfrm>
          <a:prstGeom prst="rect">
            <a:avLst/>
          </a:prstGeom>
          <a:noFill/>
        </p:spPr>
        <p:txBody>
          <a:bodyPr wrap="square" lIns="0" tIns="25400" rIns="0" bIns="25400" anchor="ctr">
            <a:spAutoFit/>
          </a:bodyPr>
          <a:lstStyle/>
          <a:p>
            <a:pPr algn="l">
              <a:lnSpc>
                <a:spcPct val="100000"/>
              </a:lnSpc>
              <a:spcBef>
                <a:spcPts val="0"/>
              </a:spcBef>
              <a:spcAft>
                <a:spcPts val="400"/>
              </a:spcAft>
            </a:pPr>
            <a:r>
              <a:rPr sz="1500" b="1" i="0">
                <a:solidFill>
                  <a:srgbClr val="C5B3F0"/>
                </a:solidFill>
                <a:latin typeface="Mulish"/>
              </a:rPr>
              <a:t>Rule of thumb:  </a:t>
            </a:r>
            <a:r>
              <a:rPr sz="1500" b="0" i="1">
                <a:solidFill>
                  <a:srgbClr val="FFFFFF"/>
                </a:solidFill>
                <a:latin typeface="Mulish"/>
              </a:rPr>
              <a:t>you carry the business conversation; the SME carries the technical deep-dive. Together you close.</a:t>
            </a:r>
          </a:p>
        </p:txBody>
      </p:sp>
      <p:sp>
        <p:nvSpPr>
          <p:cNvPr id="22" name="TextBox 21"/>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3" name="TextBox 22"/>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13102086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243656"/>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THE FOUNDATION</a:t>
            </a:r>
          </a:p>
        </p:txBody>
      </p:sp>
      <p:sp>
        <p:nvSpPr>
          <p:cNvPr id="3" name="TextBox 2"/>
          <p:cNvSpPr txBox="1"/>
          <p:nvPr/>
        </p:nvSpPr>
        <p:spPr>
          <a:xfrm>
            <a:off x="548640" y="786384"/>
            <a:ext cx="10972800" cy="574516"/>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Getting you ready for Copilot</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0972800" cy="282129"/>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0" i="1">
                <a:solidFill>
                  <a:srgbClr val="5A5C66"/>
                </a:solidFill>
                <a:latin typeface="Mulish"/>
              </a:rPr>
              <a:t>Four foundation workstreams that make Copilot work - technically, financially, and culturally.</a:t>
            </a:r>
          </a:p>
        </p:txBody>
      </p:sp>
      <p:sp>
        <p:nvSpPr>
          <p:cNvPr id="6" name="Rounded Rectangle 5"/>
          <p:cNvSpPr/>
          <p:nvPr/>
        </p:nvSpPr>
        <p:spPr>
          <a:xfrm>
            <a:off x="548640"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Oval 6"/>
          <p:cNvSpPr/>
          <p:nvPr/>
        </p:nvSpPr>
        <p:spPr>
          <a:xfrm>
            <a:off x="841247"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8" name="TextBox 7"/>
          <p:cNvSpPr txBox="1"/>
          <p:nvPr/>
        </p:nvSpPr>
        <p:spPr>
          <a:xfrm>
            <a:off x="841247"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1</a:t>
            </a:r>
          </a:p>
        </p:txBody>
      </p:sp>
      <p:sp>
        <p:nvSpPr>
          <p:cNvPr id="9" name="TextBox 8"/>
          <p:cNvSpPr txBox="1"/>
          <p:nvPr/>
        </p:nvSpPr>
        <p:spPr>
          <a:xfrm>
            <a:off x="841247" y="3383280"/>
            <a:ext cx="2121408"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Tech readiness</a:t>
            </a:r>
          </a:p>
        </p:txBody>
      </p:sp>
      <p:sp>
        <p:nvSpPr>
          <p:cNvPr id="10" name="TextBox 9"/>
          <p:cNvSpPr txBox="1"/>
          <p:nvPr/>
        </p:nvSpPr>
        <p:spPr>
          <a:xfrm>
            <a:off x="841247" y="3822191"/>
            <a:ext cx="2121408" cy="678455"/>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Tenant, identity, and data prepared so Copilot answers from your trusted content.</a:t>
            </a:r>
          </a:p>
        </p:txBody>
      </p:sp>
      <p:sp>
        <p:nvSpPr>
          <p:cNvPr id="11" name="Rounded Rectangle 10"/>
          <p:cNvSpPr/>
          <p:nvPr/>
        </p:nvSpPr>
        <p:spPr>
          <a:xfrm>
            <a:off x="3465576"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Oval 11"/>
          <p:cNvSpPr/>
          <p:nvPr/>
        </p:nvSpPr>
        <p:spPr>
          <a:xfrm>
            <a:off x="3758184"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3758184"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2</a:t>
            </a:r>
          </a:p>
        </p:txBody>
      </p:sp>
      <p:sp>
        <p:nvSpPr>
          <p:cNvPr id="14" name="TextBox 13"/>
          <p:cNvSpPr txBox="1"/>
          <p:nvPr/>
        </p:nvSpPr>
        <p:spPr>
          <a:xfrm>
            <a:off x="3758184" y="3383280"/>
            <a:ext cx="2121408"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Business value</a:t>
            </a:r>
          </a:p>
        </p:txBody>
      </p:sp>
      <p:sp>
        <p:nvSpPr>
          <p:cNvPr id="15" name="TextBox 14"/>
          <p:cNvSpPr txBox="1"/>
          <p:nvPr/>
        </p:nvSpPr>
        <p:spPr>
          <a:xfrm>
            <a:off x="3758184" y="3822191"/>
            <a:ext cx="2121408" cy="678455"/>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Use-case discovery and ROI modelling, so you fund what pays back first.</a:t>
            </a:r>
          </a:p>
        </p:txBody>
      </p:sp>
      <p:sp>
        <p:nvSpPr>
          <p:cNvPr id="16" name="Rounded Rectangle 15"/>
          <p:cNvSpPr/>
          <p:nvPr/>
        </p:nvSpPr>
        <p:spPr>
          <a:xfrm>
            <a:off x="6382512"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Oval 16"/>
          <p:cNvSpPr/>
          <p:nvPr/>
        </p:nvSpPr>
        <p:spPr>
          <a:xfrm>
            <a:off x="6675120"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8" name="TextBox 17"/>
          <p:cNvSpPr txBox="1"/>
          <p:nvPr/>
        </p:nvSpPr>
        <p:spPr>
          <a:xfrm>
            <a:off x="6675120"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3</a:t>
            </a:r>
          </a:p>
        </p:txBody>
      </p:sp>
      <p:sp>
        <p:nvSpPr>
          <p:cNvPr id="19" name="TextBox 18"/>
          <p:cNvSpPr txBox="1"/>
          <p:nvPr/>
        </p:nvSpPr>
        <p:spPr>
          <a:xfrm>
            <a:off x="6675120" y="3383280"/>
            <a:ext cx="2121408"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Adoption</a:t>
            </a:r>
          </a:p>
        </p:txBody>
      </p:sp>
      <p:sp>
        <p:nvSpPr>
          <p:cNvPr id="20" name="TextBox 19"/>
          <p:cNvSpPr txBox="1"/>
          <p:nvPr/>
        </p:nvSpPr>
        <p:spPr>
          <a:xfrm>
            <a:off x="6675120" y="3822191"/>
            <a:ext cx="2121408" cy="678455"/>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Role-based training and champions that turn licences into daily habits.</a:t>
            </a:r>
          </a:p>
        </p:txBody>
      </p:sp>
      <p:sp>
        <p:nvSpPr>
          <p:cNvPr id="21" name="Rounded Rectangle 20"/>
          <p:cNvSpPr/>
          <p:nvPr/>
        </p:nvSpPr>
        <p:spPr>
          <a:xfrm>
            <a:off x="9299448" y="2395728"/>
            <a:ext cx="2670048" cy="233172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Oval 21"/>
          <p:cNvSpPr/>
          <p:nvPr/>
        </p:nvSpPr>
        <p:spPr>
          <a:xfrm>
            <a:off x="9592056" y="2670048"/>
            <a:ext cx="585216" cy="585216"/>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3" name="TextBox 22"/>
          <p:cNvSpPr txBox="1"/>
          <p:nvPr/>
        </p:nvSpPr>
        <p:spPr>
          <a:xfrm>
            <a:off x="9592056" y="2670048"/>
            <a:ext cx="585216" cy="585216"/>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4</a:t>
            </a:r>
          </a:p>
        </p:txBody>
      </p:sp>
      <p:sp>
        <p:nvSpPr>
          <p:cNvPr id="24" name="TextBox 23"/>
          <p:cNvSpPr txBox="1"/>
          <p:nvPr/>
        </p:nvSpPr>
        <p:spPr>
          <a:xfrm>
            <a:off x="9592056" y="3383280"/>
            <a:ext cx="2121408"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Governance</a:t>
            </a:r>
          </a:p>
        </p:txBody>
      </p:sp>
      <p:sp>
        <p:nvSpPr>
          <p:cNvPr id="25" name="TextBox 24"/>
          <p:cNvSpPr txBox="1"/>
          <p:nvPr/>
        </p:nvSpPr>
        <p:spPr>
          <a:xfrm>
            <a:off x="9592056" y="3822191"/>
            <a:ext cx="2121408" cy="678455"/>
          </a:xfrm>
          <a:prstGeom prst="rect">
            <a:avLst/>
          </a:prstGeom>
          <a:noFill/>
        </p:spPr>
        <p:txBody>
          <a:bodyPr wrap="square" lIns="0" tIns="25400" rIns="0" bIns="25400" anchor="t">
            <a:spAutoFit/>
          </a:bodyPr>
          <a:lstStyle/>
          <a:p>
            <a:pPr algn="l">
              <a:lnSpc>
                <a:spcPct val="106000"/>
              </a:lnSpc>
              <a:spcBef>
                <a:spcPts val="0"/>
              </a:spcBef>
              <a:spcAft>
                <a:spcPts val="400"/>
              </a:spcAft>
            </a:pPr>
            <a:r>
              <a:rPr sz="1300" b="0" i="0">
                <a:solidFill>
                  <a:srgbClr val="3A3A3A"/>
                </a:solidFill>
                <a:latin typeface="Mulish"/>
              </a:rPr>
              <a:t>Data protection and policy guardrails that let security confidently say yes.</a:t>
            </a:r>
          </a:p>
        </p:txBody>
      </p:sp>
      <p:sp>
        <p:nvSpPr>
          <p:cNvPr id="26" name="Rounded Rectangle 25"/>
          <p:cNvSpPr/>
          <p:nvPr/>
        </p:nvSpPr>
        <p:spPr>
          <a:xfrm>
            <a:off x="548640" y="5138928"/>
            <a:ext cx="11137392" cy="896112"/>
          </a:xfrm>
          <a:prstGeom prst="roundRect">
            <a:avLst>
              <a:gd name="adj" fmla="val 10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7" name="TextBox 26"/>
          <p:cNvSpPr txBox="1"/>
          <p:nvPr/>
        </p:nvSpPr>
        <p:spPr>
          <a:xfrm>
            <a:off x="868680" y="5445919"/>
            <a:ext cx="10607040" cy="282129"/>
          </a:xfrm>
          <a:prstGeom prst="rect">
            <a:avLst/>
          </a:prstGeom>
          <a:noFill/>
        </p:spPr>
        <p:txBody>
          <a:bodyPr wrap="square" lIns="0" tIns="25400" rIns="0" bIns="25400" anchor="ctr">
            <a:spAutoFit/>
          </a:bodyPr>
          <a:lstStyle/>
          <a:p>
            <a:pPr algn="l">
              <a:lnSpc>
                <a:spcPct val="100000"/>
              </a:lnSpc>
              <a:spcBef>
                <a:spcPts val="0"/>
              </a:spcBef>
              <a:spcAft>
                <a:spcPts val="400"/>
              </a:spcAft>
            </a:pPr>
            <a:r>
              <a:rPr sz="1500" b="1" i="0">
                <a:solidFill>
                  <a:srgbClr val="6C3CE1"/>
                </a:solidFill>
                <a:latin typeface="Mulish"/>
              </a:rPr>
              <a:t>The outcome:  </a:t>
            </a:r>
            <a:r>
              <a:rPr sz="1450" b="0" i="0">
                <a:solidFill>
                  <a:srgbClr val="3A3A3A"/>
                </a:solidFill>
                <a:latin typeface="Mulish"/>
              </a:rPr>
              <a:t>Copilot that works, is funded by real use cases, is actually used, and is safe to scale.</a:t>
            </a:r>
          </a:p>
        </p:txBody>
      </p:sp>
      <p:sp>
        <p:nvSpPr>
          <p:cNvPr id="28" name="TextBox 27"/>
          <p:cNvSpPr txBox="1"/>
          <p:nvPr/>
        </p:nvSpPr>
        <p:spPr>
          <a:xfrm>
            <a:off x="502920" y="6455664"/>
            <a:ext cx="8229600" cy="189796"/>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Rollout</a:t>
            </a:r>
          </a:p>
        </p:txBody>
      </p:sp>
      <p:sp>
        <p:nvSpPr>
          <p:cNvPr id="29" name="TextBox 2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33762839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243656"/>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BEYOND OUT-OF-THE-BOX</a:t>
            </a:r>
          </a:p>
        </p:txBody>
      </p:sp>
      <p:sp>
        <p:nvSpPr>
          <p:cNvPr id="3" name="TextBox 2"/>
          <p:cNvSpPr txBox="1"/>
          <p:nvPr/>
        </p:nvSpPr>
        <p:spPr>
          <a:xfrm>
            <a:off x="548640" y="786384"/>
            <a:ext cx="10972800" cy="574516"/>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Build and modernise with agents</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ounded Rectangle 4"/>
          <p:cNvSpPr/>
          <p:nvPr/>
        </p:nvSpPr>
        <p:spPr>
          <a:xfrm>
            <a:off x="548640" y="1920240"/>
            <a:ext cx="3611880" cy="33375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877824" y="2249424"/>
            <a:ext cx="603504" cy="603504"/>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77824" y="2249424"/>
            <a:ext cx="603504" cy="603504"/>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1</a:t>
            </a:r>
          </a:p>
        </p:txBody>
      </p:sp>
      <p:sp>
        <p:nvSpPr>
          <p:cNvPr id="8" name="TextBox 7"/>
          <p:cNvSpPr txBox="1"/>
          <p:nvPr/>
        </p:nvSpPr>
        <p:spPr>
          <a:xfrm>
            <a:off x="877824" y="3035808"/>
            <a:ext cx="2953512"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Custom agents</a:t>
            </a:r>
          </a:p>
        </p:txBody>
      </p:sp>
      <p:sp>
        <p:nvSpPr>
          <p:cNvPr id="9" name="TextBox 8"/>
          <p:cNvSpPr txBox="1"/>
          <p:nvPr/>
        </p:nvSpPr>
        <p:spPr>
          <a:xfrm>
            <a:off x="877824" y="3584448"/>
            <a:ext cx="2953512" cy="969624"/>
          </a:xfrm>
          <a:prstGeom prst="rect">
            <a:avLst/>
          </a:prstGeom>
          <a:noFill/>
        </p:spPr>
        <p:txBody>
          <a:bodyPr wrap="square" lIns="0" tIns="25400" rIns="0" bIns="25400" anchor="t">
            <a:spAutoFit/>
          </a:bodyPr>
          <a:lstStyle/>
          <a:p>
            <a:pPr algn="l">
              <a:lnSpc>
                <a:spcPct val="112000"/>
              </a:lnSpc>
              <a:spcBef>
                <a:spcPts val="0"/>
              </a:spcBef>
              <a:spcAft>
                <a:spcPts val="400"/>
              </a:spcAft>
            </a:pPr>
            <a:r>
              <a:rPr sz="1350" b="0" i="0">
                <a:solidFill>
                  <a:srgbClr val="3A3A3A"/>
                </a:solidFill>
                <a:latin typeface="Mulish"/>
              </a:rPr>
              <a:t>Purpose-built copilots for a team or workflow, designed and delivered in Copilot Studio - grounded in your own content.</a:t>
            </a:r>
          </a:p>
        </p:txBody>
      </p:sp>
      <p:sp>
        <p:nvSpPr>
          <p:cNvPr id="10" name="Rounded Rectangle 9"/>
          <p:cNvSpPr/>
          <p:nvPr/>
        </p:nvSpPr>
        <p:spPr>
          <a:xfrm>
            <a:off x="4443983" y="1920240"/>
            <a:ext cx="3611880" cy="33375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Oval 10"/>
          <p:cNvSpPr/>
          <p:nvPr/>
        </p:nvSpPr>
        <p:spPr>
          <a:xfrm>
            <a:off x="4773168" y="2249424"/>
            <a:ext cx="603504" cy="603504"/>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773168" y="2249424"/>
            <a:ext cx="603504" cy="603504"/>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2</a:t>
            </a:r>
          </a:p>
        </p:txBody>
      </p:sp>
      <p:sp>
        <p:nvSpPr>
          <p:cNvPr id="13" name="TextBox 12"/>
          <p:cNvSpPr txBox="1"/>
          <p:nvPr/>
        </p:nvSpPr>
        <p:spPr>
          <a:xfrm>
            <a:off x="4773168" y="3035808"/>
            <a:ext cx="2953512"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Connected &amp; automated</a:t>
            </a:r>
          </a:p>
        </p:txBody>
      </p:sp>
      <p:sp>
        <p:nvSpPr>
          <p:cNvPr id="14" name="TextBox 13"/>
          <p:cNvSpPr txBox="1"/>
          <p:nvPr/>
        </p:nvSpPr>
        <p:spPr>
          <a:xfrm>
            <a:off x="4773168" y="3584448"/>
            <a:ext cx="2953512" cy="736933"/>
          </a:xfrm>
          <a:prstGeom prst="rect">
            <a:avLst/>
          </a:prstGeom>
          <a:noFill/>
        </p:spPr>
        <p:txBody>
          <a:bodyPr wrap="square" lIns="0" tIns="25400" rIns="0" bIns="25400" anchor="t">
            <a:spAutoFit/>
          </a:bodyPr>
          <a:lstStyle/>
          <a:p>
            <a:pPr algn="l">
              <a:lnSpc>
                <a:spcPct val="112000"/>
              </a:lnSpc>
              <a:spcBef>
                <a:spcPts val="0"/>
              </a:spcBef>
              <a:spcAft>
                <a:spcPts val="400"/>
              </a:spcAft>
            </a:pPr>
            <a:r>
              <a:rPr sz="1350" b="0" i="0">
                <a:solidFill>
                  <a:srgbClr val="3A3A3A"/>
                </a:solidFill>
                <a:latin typeface="Mulish"/>
              </a:rPr>
              <a:t>Agents pull from SharePoint, Dataverse, and 1,000+ connectors - and take actions, not just answer questions.</a:t>
            </a:r>
          </a:p>
        </p:txBody>
      </p:sp>
      <p:sp>
        <p:nvSpPr>
          <p:cNvPr id="15" name="Rounded Rectangle 14"/>
          <p:cNvSpPr/>
          <p:nvPr/>
        </p:nvSpPr>
        <p:spPr>
          <a:xfrm>
            <a:off x="8339327" y="1920240"/>
            <a:ext cx="3611880" cy="333756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8668511" y="2249424"/>
            <a:ext cx="603504" cy="603504"/>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668511" y="2249424"/>
            <a:ext cx="603504" cy="603504"/>
          </a:xfrm>
          <a:prstGeom prst="rect">
            <a:avLst/>
          </a:prstGeom>
          <a:noFill/>
        </p:spPr>
        <p:txBody>
          <a:bodyPr wrap="square" lIns="0" tIns="25400" rIns="0" bIns="25400" anchor="ctr">
            <a:spAutoFit/>
          </a:bodyPr>
          <a:lstStyle/>
          <a:p>
            <a:pPr algn="ctr">
              <a:lnSpc>
                <a:spcPct val="100000"/>
              </a:lnSpc>
              <a:spcBef>
                <a:spcPts val="0"/>
              </a:spcBef>
              <a:spcAft>
                <a:spcPts val="400"/>
              </a:spcAft>
            </a:pPr>
            <a:r>
              <a:rPr sz="2200" b="1" i="0">
                <a:solidFill>
                  <a:srgbClr val="FFFFFF"/>
                </a:solidFill>
                <a:latin typeface="Mulish"/>
              </a:rPr>
              <a:t>3</a:t>
            </a:r>
          </a:p>
        </p:txBody>
      </p:sp>
      <p:sp>
        <p:nvSpPr>
          <p:cNvPr id="18" name="TextBox 17"/>
          <p:cNvSpPr txBox="1"/>
          <p:nvPr/>
        </p:nvSpPr>
        <p:spPr>
          <a:xfrm>
            <a:off x="8668511" y="3035808"/>
            <a:ext cx="2953512"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App modernisation</a:t>
            </a:r>
          </a:p>
        </p:txBody>
      </p:sp>
      <p:sp>
        <p:nvSpPr>
          <p:cNvPr id="19" name="TextBox 18"/>
          <p:cNvSpPr txBox="1"/>
          <p:nvPr/>
        </p:nvSpPr>
        <p:spPr>
          <a:xfrm>
            <a:off x="8668511" y="3584448"/>
            <a:ext cx="2953512" cy="736933"/>
          </a:xfrm>
          <a:prstGeom prst="rect">
            <a:avLst/>
          </a:prstGeom>
          <a:noFill/>
        </p:spPr>
        <p:txBody>
          <a:bodyPr wrap="square" lIns="0" tIns="25400" rIns="0" bIns="25400" anchor="t">
            <a:spAutoFit/>
          </a:bodyPr>
          <a:lstStyle/>
          <a:p>
            <a:pPr algn="l">
              <a:lnSpc>
                <a:spcPct val="112000"/>
              </a:lnSpc>
              <a:spcBef>
                <a:spcPts val="0"/>
              </a:spcBef>
              <a:spcAft>
                <a:spcPts val="400"/>
              </a:spcAft>
            </a:pPr>
            <a:r>
              <a:rPr sz="1350" b="0" i="0">
                <a:solidFill>
                  <a:srgbClr val="3A3A3A"/>
                </a:solidFill>
                <a:latin typeface="Mulish"/>
              </a:rPr>
              <a:t>Replace ageing internal apps with purpose-built agents - retiring their licence, maintenance, and rebuild costs.</a:t>
            </a:r>
          </a:p>
        </p:txBody>
      </p:sp>
      <p:sp>
        <p:nvSpPr>
          <p:cNvPr id="20" name="Rounded Rectangle 19"/>
          <p:cNvSpPr/>
          <p:nvPr/>
        </p:nvSpPr>
        <p:spPr>
          <a:xfrm>
            <a:off x="548640" y="5559552"/>
            <a:ext cx="11137392" cy="713232"/>
          </a:xfrm>
          <a:prstGeom prst="roundRect">
            <a:avLst>
              <a:gd name="adj" fmla="val 16000"/>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868680" y="5775103"/>
            <a:ext cx="10607040" cy="282129"/>
          </a:xfrm>
          <a:prstGeom prst="rect">
            <a:avLst/>
          </a:prstGeom>
          <a:noFill/>
        </p:spPr>
        <p:txBody>
          <a:bodyPr wrap="square" lIns="0" tIns="25400" rIns="0" bIns="25400" anchor="ctr">
            <a:spAutoFit/>
          </a:bodyPr>
          <a:lstStyle/>
          <a:p>
            <a:pPr algn="l">
              <a:lnSpc>
                <a:spcPct val="100000"/>
              </a:lnSpc>
              <a:spcBef>
                <a:spcPts val="0"/>
              </a:spcBef>
              <a:spcAft>
                <a:spcPts val="400"/>
              </a:spcAft>
            </a:pPr>
            <a:r>
              <a:rPr sz="1500" b="1" i="0">
                <a:solidFill>
                  <a:srgbClr val="C5B3F0"/>
                </a:solidFill>
                <a:latin typeface="Mulish"/>
              </a:rPr>
              <a:t>The result:  </a:t>
            </a:r>
            <a:r>
              <a:rPr sz="1500" b="0" i="1">
                <a:solidFill>
                  <a:srgbClr val="FFFFFF"/>
                </a:solidFill>
                <a:latin typeface="Mulish"/>
              </a:rPr>
              <a:t>a growing set of agents working inside your guardrails - and a leaner, cheaper app estate.</a:t>
            </a:r>
          </a:p>
        </p:txBody>
      </p:sp>
      <p:sp>
        <p:nvSpPr>
          <p:cNvPr id="22" name="TextBox 21"/>
          <p:cNvSpPr txBox="1"/>
          <p:nvPr/>
        </p:nvSpPr>
        <p:spPr>
          <a:xfrm>
            <a:off x="502920" y="6455664"/>
            <a:ext cx="8229600" cy="189796"/>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Rollout</a:t>
            </a:r>
          </a:p>
        </p:txBody>
      </p:sp>
      <p:sp>
        <p:nvSpPr>
          <p:cNvPr id="23" name="TextBox 22"/>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5837319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HOW AN ENGAGEMENT FLOWS</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The MCR Agentic Copilot journey</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ounded Rectangle 4"/>
          <p:cNvSpPr/>
          <p:nvPr/>
        </p:nvSpPr>
        <p:spPr>
          <a:xfrm>
            <a:off x="548640"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841247"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01</a:t>
            </a:r>
          </a:p>
        </p:txBody>
      </p:sp>
      <p:sp>
        <p:nvSpPr>
          <p:cNvPr id="7" name="TextBox 6"/>
          <p:cNvSpPr txBox="1"/>
          <p:nvPr/>
        </p:nvSpPr>
        <p:spPr>
          <a:xfrm>
            <a:off x="841247"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Assess</a:t>
            </a:r>
          </a:p>
        </p:txBody>
      </p:sp>
      <p:sp>
        <p:nvSpPr>
          <p:cNvPr id="8" name="TextBox 7"/>
          <p:cNvSpPr txBox="1"/>
          <p:nvPr/>
        </p:nvSpPr>
        <p:spPr>
          <a:xfrm>
            <a:off x="841247" y="3520440"/>
            <a:ext cx="2121408" cy="1325880"/>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Technical + business readiness review of the tenant and the use-case landscape.</a:t>
            </a:r>
          </a:p>
        </p:txBody>
      </p:sp>
      <p:sp>
        <p:nvSpPr>
          <p:cNvPr id="9" name="TextBox 8"/>
          <p:cNvSpPr txBox="1"/>
          <p:nvPr/>
        </p:nvSpPr>
        <p:spPr>
          <a:xfrm>
            <a:off x="3182112" y="3154680"/>
            <a:ext cx="347472" cy="548640"/>
          </a:xfrm>
          <a:prstGeom prst="rect">
            <a:avLst/>
          </a:prstGeom>
          <a:noFill/>
        </p:spPr>
        <p:txBody>
          <a:bodyPr wrap="square" lIns="0" tIns="25400" rIns="0" bIns="25400" anchor="t">
            <a:spAutoFit/>
          </a:bodyPr>
          <a:lstStyle/>
          <a:p>
            <a:pPr algn="ctr">
              <a:lnSpc>
                <a:spcPct val="100000"/>
              </a:lnSpc>
              <a:spcBef>
                <a:spcPts val="0"/>
              </a:spcBef>
              <a:spcAft>
                <a:spcPts val="400"/>
              </a:spcAft>
            </a:pPr>
            <a:r>
              <a:rPr sz="2200" b="1" i="0">
                <a:solidFill>
                  <a:srgbClr val="6C3CE1"/>
                </a:solidFill>
                <a:latin typeface="Mulish"/>
              </a:rPr>
              <a:t>→</a:t>
            </a:r>
          </a:p>
        </p:txBody>
      </p:sp>
      <p:sp>
        <p:nvSpPr>
          <p:cNvPr id="10" name="Rounded Rectangle 9"/>
          <p:cNvSpPr/>
          <p:nvPr/>
        </p:nvSpPr>
        <p:spPr>
          <a:xfrm>
            <a:off x="3465576"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3758184"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02</a:t>
            </a:r>
          </a:p>
        </p:txBody>
      </p:sp>
      <p:sp>
        <p:nvSpPr>
          <p:cNvPr id="12" name="TextBox 11"/>
          <p:cNvSpPr txBox="1"/>
          <p:nvPr/>
        </p:nvSpPr>
        <p:spPr>
          <a:xfrm>
            <a:off x="3758184"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Enable</a:t>
            </a:r>
          </a:p>
        </p:txBody>
      </p:sp>
      <p:sp>
        <p:nvSpPr>
          <p:cNvPr id="13" name="TextBox 12"/>
          <p:cNvSpPr txBox="1"/>
          <p:nvPr/>
        </p:nvSpPr>
        <p:spPr>
          <a:xfrm>
            <a:off x="3758184" y="3520440"/>
            <a:ext cx="2121408" cy="1325880"/>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Fix the gaps, set governance guardrails, and train the early adopters.</a:t>
            </a:r>
          </a:p>
        </p:txBody>
      </p:sp>
      <p:sp>
        <p:nvSpPr>
          <p:cNvPr id="14" name="TextBox 13"/>
          <p:cNvSpPr txBox="1"/>
          <p:nvPr/>
        </p:nvSpPr>
        <p:spPr>
          <a:xfrm>
            <a:off x="6099048" y="3154680"/>
            <a:ext cx="347472" cy="548640"/>
          </a:xfrm>
          <a:prstGeom prst="rect">
            <a:avLst/>
          </a:prstGeom>
          <a:noFill/>
        </p:spPr>
        <p:txBody>
          <a:bodyPr wrap="square" lIns="0" tIns="25400" rIns="0" bIns="25400" anchor="t">
            <a:spAutoFit/>
          </a:bodyPr>
          <a:lstStyle/>
          <a:p>
            <a:pPr algn="ctr">
              <a:lnSpc>
                <a:spcPct val="100000"/>
              </a:lnSpc>
              <a:spcBef>
                <a:spcPts val="0"/>
              </a:spcBef>
              <a:spcAft>
                <a:spcPts val="400"/>
              </a:spcAft>
            </a:pPr>
            <a:r>
              <a:rPr sz="2200" b="1" i="0">
                <a:solidFill>
                  <a:srgbClr val="6C3CE1"/>
                </a:solidFill>
                <a:latin typeface="Mulish"/>
              </a:rPr>
              <a:t>→</a:t>
            </a:r>
          </a:p>
        </p:txBody>
      </p:sp>
      <p:sp>
        <p:nvSpPr>
          <p:cNvPr id="15" name="Rounded Rectangle 14"/>
          <p:cNvSpPr/>
          <p:nvPr/>
        </p:nvSpPr>
        <p:spPr>
          <a:xfrm>
            <a:off x="6382512"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6675120"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03</a:t>
            </a:r>
          </a:p>
        </p:txBody>
      </p:sp>
      <p:sp>
        <p:nvSpPr>
          <p:cNvPr id="17" name="TextBox 16"/>
          <p:cNvSpPr txBox="1"/>
          <p:nvPr/>
        </p:nvSpPr>
        <p:spPr>
          <a:xfrm>
            <a:off x="6675120"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Build</a:t>
            </a:r>
          </a:p>
        </p:txBody>
      </p:sp>
      <p:sp>
        <p:nvSpPr>
          <p:cNvPr id="18" name="TextBox 17"/>
          <p:cNvSpPr txBox="1"/>
          <p:nvPr/>
        </p:nvSpPr>
        <p:spPr>
          <a:xfrm>
            <a:off x="6675120" y="3520440"/>
            <a:ext cx="2121408" cy="1325880"/>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Map priority use cases and build custom agents in Copilot Studio.</a:t>
            </a:r>
          </a:p>
        </p:txBody>
      </p:sp>
      <p:sp>
        <p:nvSpPr>
          <p:cNvPr id="19" name="TextBox 18"/>
          <p:cNvSpPr txBox="1"/>
          <p:nvPr/>
        </p:nvSpPr>
        <p:spPr>
          <a:xfrm>
            <a:off x="9015984" y="3154680"/>
            <a:ext cx="347472" cy="548640"/>
          </a:xfrm>
          <a:prstGeom prst="rect">
            <a:avLst/>
          </a:prstGeom>
          <a:noFill/>
        </p:spPr>
        <p:txBody>
          <a:bodyPr wrap="square" lIns="0" tIns="25400" rIns="0" bIns="25400" anchor="t">
            <a:spAutoFit/>
          </a:bodyPr>
          <a:lstStyle/>
          <a:p>
            <a:pPr algn="ctr">
              <a:lnSpc>
                <a:spcPct val="100000"/>
              </a:lnSpc>
              <a:spcBef>
                <a:spcPts val="0"/>
              </a:spcBef>
              <a:spcAft>
                <a:spcPts val="400"/>
              </a:spcAft>
            </a:pPr>
            <a:r>
              <a:rPr sz="2200" b="1" i="0">
                <a:solidFill>
                  <a:srgbClr val="6C3CE1"/>
                </a:solidFill>
                <a:latin typeface="Mulish"/>
              </a:rPr>
              <a:t>→</a:t>
            </a:r>
          </a:p>
        </p:txBody>
      </p:sp>
      <p:sp>
        <p:nvSpPr>
          <p:cNvPr id="20" name="Rounded Rectangle 19"/>
          <p:cNvSpPr/>
          <p:nvPr/>
        </p:nvSpPr>
        <p:spPr>
          <a:xfrm>
            <a:off x="9299448"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9592056"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04</a:t>
            </a:r>
          </a:p>
        </p:txBody>
      </p:sp>
      <p:sp>
        <p:nvSpPr>
          <p:cNvPr id="22" name="TextBox 21"/>
          <p:cNvSpPr txBox="1"/>
          <p:nvPr/>
        </p:nvSpPr>
        <p:spPr>
          <a:xfrm>
            <a:off x="9592056"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Scale</a:t>
            </a:r>
          </a:p>
        </p:txBody>
      </p:sp>
      <p:sp>
        <p:nvSpPr>
          <p:cNvPr id="23" name="TextBox 22"/>
          <p:cNvSpPr txBox="1"/>
          <p:nvPr/>
        </p:nvSpPr>
        <p:spPr>
          <a:xfrm>
            <a:off x="9592056" y="3520440"/>
            <a:ext cx="2121408" cy="953979"/>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Measure adoption &amp; ROI, expand to new teams, and modernise legacy apps into agents.</a:t>
            </a:r>
          </a:p>
        </p:txBody>
      </p:sp>
      <p:sp>
        <p:nvSpPr>
          <p:cNvPr id="24" name="TextBox 23"/>
          <p:cNvSpPr txBox="1"/>
          <p:nvPr/>
        </p:nvSpPr>
        <p:spPr>
          <a:xfrm>
            <a:off x="548640" y="5285232"/>
            <a:ext cx="11155680" cy="548640"/>
          </a:xfrm>
          <a:prstGeom prst="rect">
            <a:avLst/>
          </a:prstGeom>
          <a:noFill/>
        </p:spPr>
        <p:txBody>
          <a:bodyPr wrap="square" lIns="0" tIns="25400" rIns="0" bIns="25400" anchor="t">
            <a:spAutoFit/>
          </a:bodyPr>
          <a:lstStyle/>
          <a:p>
            <a:pPr algn="l">
              <a:lnSpc>
                <a:spcPct val="100000"/>
              </a:lnSpc>
              <a:spcBef>
                <a:spcPts val="0"/>
              </a:spcBef>
              <a:spcAft>
                <a:spcPts val="400"/>
              </a:spcAft>
            </a:pPr>
            <a:r>
              <a:rPr sz="1400" b="0" i="1">
                <a:solidFill>
                  <a:srgbClr val="5A5C66"/>
                </a:solidFill>
                <a:latin typeface="Mulish"/>
              </a:rPr>
              <a:t>Each phase is sellable on its own - but the land-and-expand play is to start with Assess and grow into Build &amp; Scale.</a:t>
            </a:r>
          </a:p>
        </p:txBody>
      </p:sp>
      <p:sp>
        <p:nvSpPr>
          <p:cNvPr id="25" name="TextBox 2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6" name="TextBox 2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13068516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THE OPENING NARRATIVE</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Why Copilot, why now</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5897880" cy="1188720"/>
          </a:xfrm>
          <a:prstGeom prst="rect">
            <a:avLst/>
          </a:prstGeom>
          <a:noFill/>
        </p:spPr>
        <p:txBody>
          <a:bodyPr wrap="square" lIns="0" tIns="25400" rIns="0" bIns="25400" anchor="t">
            <a:spAutoFit/>
          </a:bodyPr>
          <a:lstStyle/>
          <a:p>
            <a:pPr algn="l">
              <a:lnSpc>
                <a:spcPct val="120000"/>
              </a:lnSpc>
              <a:spcBef>
                <a:spcPts val="0"/>
              </a:spcBef>
              <a:spcAft>
                <a:spcPts val="400"/>
              </a:spcAft>
            </a:pPr>
            <a:r>
              <a:rPr sz="1600" b="0" i="0">
                <a:solidFill>
                  <a:srgbClr val="3A3A3A"/>
                </a:solidFill>
                <a:latin typeface="Mulish"/>
              </a:rPr>
              <a:t>Every client already pays for Microsoft 365. Copilot turns that existing investment into measurable productivity - without ripping anything out.</a:t>
            </a:r>
          </a:p>
        </p:txBody>
      </p:sp>
      <p:sp>
        <p:nvSpPr>
          <p:cNvPr id="6" name="TextBox 5"/>
          <p:cNvSpPr txBox="1"/>
          <p:nvPr/>
        </p:nvSpPr>
        <p:spPr>
          <a:xfrm>
            <a:off x="548640" y="3063240"/>
            <a:ext cx="58521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500" b="1" i="0">
                <a:solidFill>
                  <a:srgbClr val="6C3CE1"/>
                </a:solidFill>
                <a:latin typeface="Mulish"/>
              </a:rPr>
              <a:t>The conversation you're starting:</a:t>
            </a:r>
          </a:p>
        </p:txBody>
      </p:sp>
      <p:sp>
        <p:nvSpPr>
          <p:cNvPr id="7" name="TextBox 6"/>
          <p:cNvSpPr txBox="1"/>
          <p:nvPr/>
        </p:nvSpPr>
        <p:spPr>
          <a:xfrm>
            <a:off x="548640" y="3493008"/>
            <a:ext cx="5943600" cy="2194560"/>
          </a:xfrm>
          <a:prstGeom prst="rect">
            <a:avLst/>
          </a:prstGeom>
          <a:noFill/>
        </p:spPr>
        <p:txBody>
          <a:bodyPr wrap="square" lIns="0" tIns="25400" rIns="0" bIns="25400">
            <a:spAutoFit/>
          </a:bodyPr>
          <a:lstStyle/>
          <a:p>
            <a:pPr>
              <a:lnSpc>
                <a:spcPct val="106000"/>
              </a:lnSpc>
              <a:spcBef>
                <a:spcPts val="0"/>
              </a:spcBef>
              <a:spcAft>
                <a:spcPts val="800"/>
              </a:spcAft>
            </a:pPr>
            <a:r>
              <a:rPr sz="1200" b="1">
                <a:solidFill>
                  <a:srgbClr val="C5B3F0"/>
                </a:solidFill>
                <a:latin typeface="Mulish"/>
              </a:rPr>
              <a:t>●  </a:t>
            </a:r>
            <a:r>
              <a:rPr sz="1450">
                <a:solidFill>
                  <a:srgbClr val="3A3A3A"/>
                </a:solidFill>
                <a:latin typeface="Mulish"/>
              </a:rPr>
              <a:t>It's not “should we do AI” - it's “how do we do it safely and get ROI.”</a:t>
            </a:r>
          </a:p>
          <a:p>
            <a:pPr>
              <a:lnSpc>
                <a:spcPct val="106000"/>
              </a:lnSpc>
              <a:spcBef>
                <a:spcPts val="0"/>
              </a:spcBef>
              <a:spcAft>
                <a:spcPts val="800"/>
              </a:spcAft>
            </a:pPr>
            <a:r>
              <a:rPr sz="1200" b="1">
                <a:solidFill>
                  <a:srgbClr val="C5B3F0"/>
                </a:solidFill>
                <a:latin typeface="Mulish"/>
              </a:rPr>
              <a:t>●  </a:t>
            </a:r>
            <a:r>
              <a:rPr sz="1450">
                <a:solidFill>
                  <a:srgbClr val="3A3A3A"/>
                </a:solidFill>
                <a:latin typeface="Mulish"/>
              </a:rPr>
              <a:t>Most clients have tried Copilot and gotten underwhelming results.</a:t>
            </a:r>
          </a:p>
          <a:p>
            <a:pPr>
              <a:lnSpc>
                <a:spcPct val="106000"/>
              </a:lnSpc>
              <a:spcBef>
                <a:spcPts val="0"/>
              </a:spcBef>
              <a:spcAft>
                <a:spcPts val="800"/>
              </a:spcAft>
            </a:pPr>
            <a:r>
              <a:rPr sz="1200" b="1">
                <a:solidFill>
                  <a:srgbClr val="C5B3F0"/>
                </a:solidFill>
                <a:latin typeface="Mulish"/>
              </a:rPr>
              <a:t>●  </a:t>
            </a:r>
            <a:r>
              <a:rPr sz="1450">
                <a:solidFill>
                  <a:srgbClr val="3A3A3A"/>
                </a:solidFill>
                <a:latin typeface="Mulish"/>
              </a:rPr>
              <a:t>The gap is never the technology - it's readiness, data, and adoption.</a:t>
            </a:r>
          </a:p>
        </p:txBody>
      </p:sp>
      <p:sp>
        <p:nvSpPr>
          <p:cNvPr id="8" name="TextBox 7"/>
          <p:cNvSpPr txBox="1"/>
          <p:nvPr/>
        </p:nvSpPr>
        <p:spPr>
          <a:xfrm>
            <a:off x="548640" y="5257800"/>
            <a:ext cx="59436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600" b="1" i="0">
                <a:solidFill>
                  <a:srgbClr val="6C3CE1"/>
                </a:solidFill>
                <a:latin typeface="Mulish"/>
              </a:rPr>
              <a:t>That gap is exactly what MCR Agentic closes.</a:t>
            </a:r>
          </a:p>
        </p:txBody>
      </p:sp>
      <p:sp>
        <p:nvSpPr>
          <p:cNvPr id="9" name="Rounded Rectangle 8"/>
          <p:cNvSpPr/>
          <p:nvPr/>
        </p:nvSpPr>
        <p:spPr>
          <a:xfrm>
            <a:off x="6812280" y="1828800"/>
            <a:ext cx="4873752" cy="1298448"/>
          </a:xfrm>
          <a:prstGeom prst="roundRect">
            <a:avLst>
              <a:gd name="adj" fmla="val 9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7059168" y="1938528"/>
            <a:ext cx="1554480" cy="1097280"/>
          </a:xfrm>
          <a:prstGeom prst="rect">
            <a:avLst/>
          </a:prstGeom>
          <a:noFill/>
        </p:spPr>
        <p:txBody>
          <a:bodyPr wrap="square" lIns="0" tIns="25400" rIns="0" bIns="25400" anchor="ctr">
            <a:spAutoFit/>
          </a:bodyPr>
          <a:lstStyle/>
          <a:p>
            <a:pPr algn="l">
              <a:lnSpc>
                <a:spcPct val="100000"/>
              </a:lnSpc>
              <a:spcBef>
                <a:spcPts val="0"/>
              </a:spcBef>
              <a:spcAft>
                <a:spcPts val="400"/>
              </a:spcAft>
            </a:pPr>
            <a:r>
              <a:rPr sz="4000" b="0" i="0">
                <a:solidFill>
                  <a:srgbClr val="6C3CE1"/>
                </a:solidFill>
                <a:latin typeface="Mulish Light"/>
              </a:rPr>
              <a:t>70%</a:t>
            </a:r>
          </a:p>
        </p:txBody>
      </p:sp>
      <p:sp>
        <p:nvSpPr>
          <p:cNvPr id="11" name="TextBox 10"/>
          <p:cNvSpPr txBox="1"/>
          <p:nvPr/>
        </p:nvSpPr>
        <p:spPr>
          <a:xfrm>
            <a:off x="8549640" y="1938528"/>
            <a:ext cx="3017520" cy="1097280"/>
          </a:xfrm>
          <a:prstGeom prst="rect">
            <a:avLst/>
          </a:prstGeom>
          <a:noFill/>
        </p:spPr>
        <p:txBody>
          <a:bodyPr wrap="square" lIns="0" tIns="25400" rIns="0" bIns="25400" anchor="ctr">
            <a:spAutoFit/>
          </a:bodyPr>
          <a:lstStyle/>
          <a:p>
            <a:pPr algn="l">
              <a:lnSpc>
                <a:spcPct val="105000"/>
              </a:lnSpc>
              <a:spcBef>
                <a:spcPts val="0"/>
              </a:spcBef>
              <a:spcAft>
                <a:spcPts val="400"/>
              </a:spcAft>
            </a:pPr>
            <a:r>
              <a:rPr sz="1350" b="0" i="0">
                <a:solidFill>
                  <a:srgbClr val="3A3A3A"/>
                </a:solidFill>
                <a:latin typeface="Mulish"/>
              </a:rPr>
              <a:t>of licensed seats stall without an adoption plan</a:t>
            </a:r>
          </a:p>
        </p:txBody>
      </p:sp>
      <p:sp>
        <p:nvSpPr>
          <p:cNvPr id="12" name="Rounded Rectangle 11"/>
          <p:cNvSpPr/>
          <p:nvPr/>
        </p:nvSpPr>
        <p:spPr>
          <a:xfrm>
            <a:off x="6812280" y="3273552"/>
            <a:ext cx="4873752" cy="1298448"/>
          </a:xfrm>
          <a:prstGeom prst="roundRect">
            <a:avLst>
              <a:gd name="adj" fmla="val 9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7059168" y="3383280"/>
            <a:ext cx="1554480" cy="1097280"/>
          </a:xfrm>
          <a:prstGeom prst="rect">
            <a:avLst/>
          </a:prstGeom>
          <a:noFill/>
        </p:spPr>
        <p:txBody>
          <a:bodyPr wrap="square" lIns="0" tIns="25400" rIns="0" bIns="25400" anchor="ctr">
            <a:spAutoFit/>
          </a:bodyPr>
          <a:lstStyle/>
          <a:p>
            <a:pPr algn="l">
              <a:lnSpc>
                <a:spcPct val="100000"/>
              </a:lnSpc>
              <a:spcBef>
                <a:spcPts val="0"/>
              </a:spcBef>
              <a:spcAft>
                <a:spcPts val="400"/>
              </a:spcAft>
            </a:pPr>
            <a:r>
              <a:rPr sz="4000" b="0" i="0">
                <a:solidFill>
                  <a:srgbClr val="6C3CE1"/>
                </a:solidFill>
                <a:latin typeface="Mulish Light"/>
              </a:rPr>
              <a:t>3x</a:t>
            </a:r>
          </a:p>
        </p:txBody>
      </p:sp>
      <p:sp>
        <p:nvSpPr>
          <p:cNvPr id="14" name="TextBox 13"/>
          <p:cNvSpPr txBox="1"/>
          <p:nvPr/>
        </p:nvSpPr>
        <p:spPr>
          <a:xfrm>
            <a:off x="8549640" y="3383280"/>
            <a:ext cx="3017520" cy="1097280"/>
          </a:xfrm>
          <a:prstGeom prst="rect">
            <a:avLst/>
          </a:prstGeom>
          <a:noFill/>
        </p:spPr>
        <p:txBody>
          <a:bodyPr wrap="square" lIns="0" tIns="25400" rIns="0" bIns="25400" anchor="ctr">
            <a:spAutoFit/>
          </a:bodyPr>
          <a:lstStyle/>
          <a:p>
            <a:pPr algn="l">
              <a:lnSpc>
                <a:spcPct val="105000"/>
              </a:lnSpc>
              <a:spcBef>
                <a:spcPts val="0"/>
              </a:spcBef>
              <a:spcAft>
                <a:spcPts val="400"/>
              </a:spcAft>
            </a:pPr>
            <a:r>
              <a:rPr sz="1350" b="0" i="0">
                <a:solidFill>
                  <a:srgbClr val="3A3A3A"/>
                </a:solidFill>
                <a:latin typeface="Mulish"/>
              </a:rPr>
              <a:t>faster value when readiness is done first</a:t>
            </a:r>
          </a:p>
        </p:txBody>
      </p:sp>
      <p:sp>
        <p:nvSpPr>
          <p:cNvPr id="15" name="Rounded Rectangle 14"/>
          <p:cNvSpPr/>
          <p:nvPr/>
        </p:nvSpPr>
        <p:spPr>
          <a:xfrm>
            <a:off x="6812280" y="4718304"/>
            <a:ext cx="4873752" cy="1298448"/>
          </a:xfrm>
          <a:prstGeom prst="roundRect">
            <a:avLst>
              <a:gd name="adj" fmla="val 9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7059168" y="4828032"/>
            <a:ext cx="1554480" cy="1097280"/>
          </a:xfrm>
          <a:prstGeom prst="rect">
            <a:avLst/>
          </a:prstGeom>
          <a:noFill/>
        </p:spPr>
        <p:txBody>
          <a:bodyPr wrap="square" lIns="0" tIns="25400" rIns="0" bIns="25400" anchor="ctr">
            <a:spAutoFit/>
          </a:bodyPr>
          <a:lstStyle/>
          <a:p>
            <a:pPr algn="l">
              <a:lnSpc>
                <a:spcPct val="100000"/>
              </a:lnSpc>
              <a:spcBef>
                <a:spcPts val="0"/>
              </a:spcBef>
              <a:spcAft>
                <a:spcPts val="400"/>
              </a:spcAft>
            </a:pPr>
            <a:r>
              <a:rPr sz="4000" b="0" i="0">
                <a:solidFill>
                  <a:srgbClr val="6C3CE1"/>
                </a:solidFill>
                <a:latin typeface="Mulish Light"/>
              </a:rPr>
              <a:t>#1</a:t>
            </a:r>
          </a:p>
        </p:txBody>
      </p:sp>
      <p:sp>
        <p:nvSpPr>
          <p:cNvPr id="17" name="TextBox 16"/>
          <p:cNvSpPr txBox="1"/>
          <p:nvPr/>
        </p:nvSpPr>
        <p:spPr>
          <a:xfrm>
            <a:off x="8549640" y="4828032"/>
            <a:ext cx="3017520" cy="1097280"/>
          </a:xfrm>
          <a:prstGeom prst="rect">
            <a:avLst/>
          </a:prstGeom>
          <a:noFill/>
        </p:spPr>
        <p:txBody>
          <a:bodyPr wrap="square" lIns="0" tIns="25400" rIns="0" bIns="25400" anchor="ctr">
            <a:spAutoFit/>
          </a:bodyPr>
          <a:lstStyle/>
          <a:p>
            <a:pPr algn="l">
              <a:lnSpc>
                <a:spcPct val="105000"/>
              </a:lnSpc>
              <a:spcBef>
                <a:spcPts val="0"/>
              </a:spcBef>
              <a:spcAft>
                <a:spcPts val="400"/>
              </a:spcAft>
            </a:pPr>
            <a:r>
              <a:rPr sz="1350" b="0" i="0">
                <a:solidFill>
                  <a:srgbClr val="3A3A3A"/>
                </a:solidFill>
                <a:latin typeface="Mulish"/>
              </a:rPr>
              <a:t>blocker is data governance, not the model</a:t>
            </a:r>
          </a:p>
        </p:txBody>
      </p:sp>
      <p:sp>
        <p:nvSpPr>
          <p:cNvPr id="18" name="TextBox 17"/>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9" name="TextBox 18"/>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1673906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WHAT WE SELL</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Our Copilot offering at a glance</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ounded Rectangle 4"/>
          <p:cNvSpPr/>
          <p:nvPr/>
        </p:nvSpPr>
        <p:spPr>
          <a:xfrm>
            <a:off x="546100" y="18796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Oval 5"/>
          <p:cNvSpPr/>
          <p:nvPr/>
        </p:nvSpPr>
        <p:spPr>
          <a:xfrm>
            <a:off x="800100" y="21082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00100" y="21082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1</a:t>
            </a:r>
          </a:p>
        </p:txBody>
      </p:sp>
      <p:sp>
        <p:nvSpPr>
          <p:cNvPr id="8" name="TextBox 7"/>
          <p:cNvSpPr txBox="1"/>
          <p:nvPr/>
        </p:nvSpPr>
        <p:spPr>
          <a:xfrm>
            <a:off x="1358900" y="21336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Technical Readiness</a:t>
            </a:r>
          </a:p>
        </p:txBody>
      </p:sp>
      <p:sp>
        <p:nvSpPr>
          <p:cNvPr id="9" name="TextBox 8"/>
          <p:cNvSpPr txBox="1"/>
          <p:nvPr/>
        </p:nvSpPr>
        <p:spPr>
          <a:xfrm>
            <a:off x="800100" y="26924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Tenant, data, identity &amp; licensing prepared so Copilot actually works.</a:t>
            </a:r>
          </a:p>
        </p:txBody>
      </p:sp>
      <p:sp>
        <p:nvSpPr>
          <p:cNvPr id="10" name="Rounded Rectangle 9"/>
          <p:cNvSpPr/>
          <p:nvPr/>
        </p:nvSpPr>
        <p:spPr>
          <a:xfrm>
            <a:off x="4330700" y="18796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Oval 10"/>
          <p:cNvSpPr/>
          <p:nvPr/>
        </p:nvSpPr>
        <p:spPr>
          <a:xfrm>
            <a:off x="4584700" y="21082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2" name="TextBox 11"/>
          <p:cNvSpPr txBox="1"/>
          <p:nvPr/>
        </p:nvSpPr>
        <p:spPr>
          <a:xfrm>
            <a:off x="4584700" y="21082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2</a:t>
            </a:r>
          </a:p>
        </p:txBody>
      </p:sp>
      <p:sp>
        <p:nvSpPr>
          <p:cNvPr id="13" name="TextBox 12"/>
          <p:cNvSpPr txBox="1"/>
          <p:nvPr/>
        </p:nvSpPr>
        <p:spPr>
          <a:xfrm>
            <a:off x="5143500" y="21336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Business Readiness</a:t>
            </a:r>
          </a:p>
        </p:txBody>
      </p:sp>
      <p:sp>
        <p:nvSpPr>
          <p:cNvPr id="14" name="TextBox 13"/>
          <p:cNvSpPr txBox="1"/>
          <p:nvPr/>
        </p:nvSpPr>
        <p:spPr>
          <a:xfrm>
            <a:off x="4584700" y="26924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Find the high-value use cases and build the ROI case to prioritise them.</a:t>
            </a:r>
          </a:p>
        </p:txBody>
      </p:sp>
      <p:sp>
        <p:nvSpPr>
          <p:cNvPr id="15" name="Rounded Rectangle 14"/>
          <p:cNvSpPr/>
          <p:nvPr/>
        </p:nvSpPr>
        <p:spPr>
          <a:xfrm>
            <a:off x="8115300" y="18796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Oval 15"/>
          <p:cNvSpPr/>
          <p:nvPr/>
        </p:nvSpPr>
        <p:spPr>
          <a:xfrm>
            <a:off x="8369300" y="21082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7" name="TextBox 16"/>
          <p:cNvSpPr txBox="1"/>
          <p:nvPr/>
        </p:nvSpPr>
        <p:spPr>
          <a:xfrm>
            <a:off x="8369300" y="21082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3</a:t>
            </a:r>
          </a:p>
        </p:txBody>
      </p:sp>
      <p:sp>
        <p:nvSpPr>
          <p:cNvPr id="18" name="TextBox 17"/>
          <p:cNvSpPr txBox="1"/>
          <p:nvPr/>
        </p:nvSpPr>
        <p:spPr>
          <a:xfrm>
            <a:off x="8928100" y="21336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Training &amp; Adoption</a:t>
            </a:r>
          </a:p>
        </p:txBody>
      </p:sp>
      <p:sp>
        <p:nvSpPr>
          <p:cNvPr id="19" name="TextBox 18"/>
          <p:cNvSpPr txBox="1"/>
          <p:nvPr/>
        </p:nvSpPr>
        <p:spPr>
          <a:xfrm>
            <a:off x="8369300" y="26924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Drive real usage with role-based enablement and change management.</a:t>
            </a:r>
          </a:p>
        </p:txBody>
      </p:sp>
      <p:sp>
        <p:nvSpPr>
          <p:cNvPr id="20" name="Rounded Rectangle 19"/>
          <p:cNvSpPr/>
          <p:nvPr/>
        </p:nvSpPr>
        <p:spPr>
          <a:xfrm>
            <a:off x="546100" y="41021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Oval 20"/>
          <p:cNvSpPr/>
          <p:nvPr/>
        </p:nvSpPr>
        <p:spPr>
          <a:xfrm>
            <a:off x="800100" y="43307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2" name="TextBox 21"/>
          <p:cNvSpPr txBox="1"/>
          <p:nvPr/>
        </p:nvSpPr>
        <p:spPr>
          <a:xfrm>
            <a:off x="800100" y="4330700"/>
            <a:ext cx="457200" cy="457200"/>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4</a:t>
            </a:r>
          </a:p>
        </p:txBody>
      </p:sp>
      <p:sp>
        <p:nvSpPr>
          <p:cNvPr id="23" name="TextBox 22"/>
          <p:cNvSpPr txBox="1"/>
          <p:nvPr/>
        </p:nvSpPr>
        <p:spPr>
          <a:xfrm>
            <a:off x="1358900" y="43561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Governance &amp; Security</a:t>
            </a:r>
          </a:p>
        </p:txBody>
      </p:sp>
      <p:sp>
        <p:nvSpPr>
          <p:cNvPr id="24" name="TextBox 23"/>
          <p:cNvSpPr txBox="1"/>
          <p:nvPr/>
        </p:nvSpPr>
        <p:spPr>
          <a:xfrm>
            <a:off x="800100" y="4914900"/>
            <a:ext cx="2946400" cy="482376"/>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Guardrails, data protection, and compliance so AI is safe to scale.</a:t>
            </a:r>
          </a:p>
        </p:txBody>
      </p:sp>
      <p:sp>
        <p:nvSpPr>
          <p:cNvPr id="27" name="TextBox 26"/>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8" name="TextBox 27"/>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
        <p:nvSpPr>
          <p:cNvPr id="40" name="Shape 40"/>
          <p:cNvSpPr/>
          <p:nvPr/>
        </p:nvSpPr>
        <p:spPr>
          <a:xfrm>
            <a:off x="4330700" y="41021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1" name="Shape 41"/>
          <p:cNvSpPr/>
          <p:nvPr/>
        </p:nvSpPr>
        <p:spPr>
          <a:xfrm>
            <a:off x="4584700" y="43307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2" name="Shape 42"/>
          <p:cNvSpPr txBox="1"/>
          <p:nvPr/>
        </p:nvSpPr>
        <p:spPr>
          <a:xfrm>
            <a:off x="4584700" y="4402847"/>
            <a:ext cx="457200" cy="312906"/>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5</a:t>
            </a:r>
          </a:p>
        </p:txBody>
      </p:sp>
      <p:sp>
        <p:nvSpPr>
          <p:cNvPr id="43" name="Shape 43"/>
          <p:cNvSpPr txBox="1"/>
          <p:nvPr/>
        </p:nvSpPr>
        <p:spPr>
          <a:xfrm>
            <a:off x="5143500" y="43561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Copilot Studio</a:t>
            </a:r>
          </a:p>
        </p:txBody>
      </p:sp>
      <p:sp>
        <p:nvSpPr>
          <p:cNvPr id="44" name="Shape 44"/>
          <p:cNvSpPr txBox="1"/>
          <p:nvPr/>
        </p:nvSpPr>
        <p:spPr>
          <a:xfrm>
            <a:off x="4584700" y="4914900"/>
            <a:ext cx="2946400" cy="702565"/>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Design and build custom agents grounded in the client's data and systems - the high-margin, sticky layer.</a:t>
            </a:r>
          </a:p>
        </p:txBody>
      </p:sp>
      <p:sp>
        <p:nvSpPr>
          <p:cNvPr id="45" name="Shape 45"/>
          <p:cNvSpPr/>
          <p:nvPr/>
        </p:nvSpPr>
        <p:spPr>
          <a:xfrm>
            <a:off x="8115300" y="4102100"/>
            <a:ext cx="3454400" cy="1968500"/>
          </a:xfrm>
          <a:prstGeom prst="roundRect">
            <a:avLst>
              <a:gd name="adj" fmla="val 8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6" name="Shape 46"/>
          <p:cNvSpPr/>
          <p:nvPr/>
        </p:nvSpPr>
        <p:spPr>
          <a:xfrm>
            <a:off x="8369300" y="4330700"/>
            <a:ext cx="457200" cy="457200"/>
          </a:xfrm>
          <a:prstGeom prst="ellipse">
            <a:avLst/>
          </a:prstGeom>
          <a:solidFill>
            <a:srgbClr val="6C3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47" name="Shape 47"/>
          <p:cNvSpPr txBox="1"/>
          <p:nvPr/>
        </p:nvSpPr>
        <p:spPr>
          <a:xfrm>
            <a:off x="8369300" y="4402847"/>
            <a:ext cx="457200" cy="312906"/>
          </a:xfrm>
          <a:prstGeom prst="rect">
            <a:avLst/>
          </a:prstGeom>
          <a:noFill/>
        </p:spPr>
        <p:txBody>
          <a:bodyPr wrap="square" lIns="0" tIns="25400" rIns="0" bIns="25400" anchor="ctr">
            <a:spAutoFit/>
          </a:bodyPr>
          <a:lstStyle/>
          <a:p>
            <a:pPr algn="ctr">
              <a:lnSpc>
                <a:spcPct val="100000"/>
              </a:lnSpc>
              <a:spcBef>
                <a:spcPts val="0"/>
              </a:spcBef>
              <a:spcAft>
                <a:spcPts val="400"/>
              </a:spcAft>
            </a:pPr>
            <a:r>
              <a:rPr sz="1700" b="1" i="0">
                <a:solidFill>
                  <a:srgbClr val="FFFFFF"/>
                </a:solidFill>
                <a:latin typeface="Mulish"/>
              </a:rPr>
              <a:t>6</a:t>
            </a:r>
          </a:p>
        </p:txBody>
      </p:sp>
      <p:sp>
        <p:nvSpPr>
          <p:cNvPr id="48" name="Shape 48"/>
          <p:cNvSpPr txBox="1"/>
          <p:nvPr/>
        </p:nvSpPr>
        <p:spPr>
          <a:xfrm>
            <a:off x="8928100" y="4356100"/>
            <a:ext cx="2463800" cy="328295"/>
          </a:xfrm>
          <a:prstGeom prst="rect">
            <a:avLst/>
          </a:prstGeom>
          <a:noFill/>
        </p:spPr>
        <p:txBody>
          <a:bodyPr wrap="square" lIns="0" tIns="25400" rIns="0" bIns="25400" anchor="t">
            <a:spAutoFit/>
          </a:bodyPr>
          <a:lstStyle/>
          <a:p>
            <a:pPr algn="l">
              <a:lnSpc>
                <a:spcPct val="100000"/>
              </a:lnSpc>
              <a:spcBef>
                <a:spcPts val="0"/>
              </a:spcBef>
              <a:spcAft>
                <a:spcPts val="400"/>
              </a:spcAft>
            </a:pPr>
            <a:r>
              <a:rPr sz="1800" b="1" i="0">
                <a:solidFill>
                  <a:srgbClr val="1A1F3D"/>
                </a:solidFill>
                <a:latin typeface="Mulish"/>
              </a:rPr>
              <a:t>App Modernisation</a:t>
            </a:r>
          </a:p>
        </p:txBody>
      </p:sp>
      <p:sp>
        <p:nvSpPr>
          <p:cNvPr id="49" name="Shape 49"/>
          <p:cNvSpPr txBox="1"/>
          <p:nvPr/>
        </p:nvSpPr>
        <p:spPr>
          <a:xfrm>
            <a:off x="8369300" y="4914900"/>
            <a:ext cx="2946400" cy="702565"/>
          </a:xfrm>
          <a:prstGeom prst="rect">
            <a:avLst/>
          </a:prstGeom>
          <a:noFill/>
        </p:spPr>
        <p:txBody>
          <a:bodyPr wrap="square" lIns="0" tIns="25400" rIns="0" bIns="25400" anchor="t">
            <a:spAutoFit/>
          </a:bodyPr>
          <a:lstStyle/>
          <a:p>
            <a:pPr algn="l">
              <a:lnSpc>
                <a:spcPct val="106000"/>
              </a:lnSpc>
              <a:spcBef>
                <a:spcPts val="0"/>
              </a:spcBef>
              <a:spcAft>
                <a:spcPts val="400"/>
              </a:spcAft>
            </a:pPr>
            <a:r>
              <a:rPr sz="1350" b="0" i="0">
                <a:solidFill>
                  <a:srgbClr val="3A3A3A"/>
                </a:solidFill>
                <a:latin typeface="Mulish"/>
              </a:rPr>
              <a:t>Replace ageing internal apps with purpose-built agents - cutting licence, maintenance, and rebuild cost.</a:t>
            </a:r>
          </a:p>
        </p:txBody>
      </p:sp>
    </p:spTree>
    <p:extLst>
      <p:ext uri="{BB962C8B-B14F-4D97-AF65-F5344CB8AC3E}">
        <p14:creationId xmlns:p14="http://schemas.microsoft.com/office/powerpoint/2010/main" val="36650707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HOW AN ENGAGEMENT FLOWS</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The MCR Agentic Copilot journey</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Rounded Rectangle 4"/>
          <p:cNvSpPr/>
          <p:nvPr/>
        </p:nvSpPr>
        <p:spPr>
          <a:xfrm>
            <a:off x="548640"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841247"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01</a:t>
            </a:r>
          </a:p>
        </p:txBody>
      </p:sp>
      <p:sp>
        <p:nvSpPr>
          <p:cNvPr id="7" name="TextBox 6"/>
          <p:cNvSpPr txBox="1"/>
          <p:nvPr/>
        </p:nvSpPr>
        <p:spPr>
          <a:xfrm>
            <a:off x="841247"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Assess</a:t>
            </a:r>
          </a:p>
        </p:txBody>
      </p:sp>
      <p:sp>
        <p:nvSpPr>
          <p:cNvPr id="8" name="TextBox 7"/>
          <p:cNvSpPr txBox="1"/>
          <p:nvPr/>
        </p:nvSpPr>
        <p:spPr>
          <a:xfrm>
            <a:off x="841247" y="3520440"/>
            <a:ext cx="2121408" cy="1325880"/>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Technical + business readiness review of the tenant and the use-case landscape.</a:t>
            </a:r>
          </a:p>
        </p:txBody>
      </p:sp>
      <p:sp>
        <p:nvSpPr>
          <p:cNvPr id="9" name="TextBox 8"/>
          <p:cNvSpPr txBox="1"/>
          <p:nvPr/>
        </p:nvSpPr>
        <p:spPr>
          <a:xfrm>
            <a:off x="3182112" y="3154680"/>
            <a:ext cx="347472" cy="548640"/>
          </a:xfrm>
          <a:prstGeom prst="rect">
            <a:avLst/>
          </a:prstGeom>
          <a:noFill/>
        </p:spPr>
        <p:txBody>
          <a:bodyPr wrap="square" lIns="0" tIns="25400" rIns="0" bIns="25400" anchor="t">
            <a:spAutoFit/>
          </a:bodyPr>
          <a:lstStyle/>
          <a:p>
            <a:pPr algn="ctr">
              <a:lnSpc>
                <a:spcPct val="100000"/>
              </a:lnSpc>
              <a:spcBef>
                <a:spcPts val="0"/>
              </a:spcBef>
              <a:spcAft>
                <a:spcPts val="400"/>
              </a:spcAft>
            </a:pPr>
            <a:r>
              <a:rPr sz="2200" b="1" i="0">
                <a:solidFill>
                  <a:srgbClr val="6C3CE1"/>
                </a:solidFill>
                <a:latin typeface="Mulish"/>
              </a:rPr>
              <a:t>→</a:t>
            </a:r>
          </a:p>
        </p:txBody>
      </p:sp>
      <p:sp>
        <p:nvSpPr>
          <p:cNvPr id="10" name="Rounded Rectangle 9"/>
          <p:cNvSpPr/>
          <p:nvPr/>
        </p:nvSpPr>
        <p:spPr>
          <a:xfrm>
            <a:off x="3465576"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1" name="TextBox 10"/>
          <p:cNvSpPr txBox="1"/>
          <p:nvPr/>
        </p:nvSpPr>
        <p:spPr>
          <a:xfrm>
            <a:off x="3758184"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02</a:t>
            </a:r>
          </a:p>
        </p:txBody>
      </p:sp>
      <p:sp>
        <p:nvSpPr>
          <p:cNvPr id="12" name="TextBox 11"/>
          <p:cNvSpPr txBox="1"/>
          <p:nvPr/>
        </p:nvSpPr>
        <p:spPr>
          <a:xfrm>
            <a:off x="3758184"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Enable</a:t>
            </a:r>
          </a:p>
        </p:txBody>
      </p:sp>
      <p:sp>
        <p:nvSpPr>
          <p:cNvPr id="13" name="TextBox 12"/>
          <p:cNvSpPr txBox="1"/>
          <p:nvPr/>
        </p:nvSpPr>
        <p:spPr>
          <a:xfrm>
            <a:off x="3758184" y="3520440"/>
            <a:ext cx="2121408" cy="1325880"/>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Fix the gaps, set governance guardrails, and train the early adopters.</a:t>
            </a:r>
          </a:p>
        </p:txBody>
      </p:sp>
      <p:sp>
        <p:nvSpPr>
          <p:cNvPr id="14" name="TextBox 13"/>
          <p:cNvSpPr txBox="1"/>
          <p:nvPr/>
        </p:nvSpPr>
        <p:spPr>
          <a:xfrm>
            <a:off x="6099048" y="3154680"/>
            <a:ext cx="347472" cy="548640"/>
          </a:xfrm>
          <a:prstGeom prst="rect">
            <a:avLst/>
          </a:prstGeom>
          <a:noFill/>
        </p:spPr>
        <p:txBody>
          <a:bodyPr wrap="square" lIns="0" tIns="25400" rIns="0" bIns="25400" anchor="t">
            <a:spAutoFit/>
          </a:bodyPr>
          <a:lstStyle/>
          <a:p>
            <a:pPr algn="ctr">
              <a:lnSpc>
                <a:spcPct val="100000"/>
              </a:lnSpc>
              <a:spcBef>
                <a:spcPts val="0"/>
              </a:spcBef>
              <a:spcAft>
                <a:spcPts val="400"/>
              </a:spcAft>
            </a:pPr>
            <a:r>
              <a:rPr sz="2200" b="1" i="0">
                <a:solidFill>
                  <a:srgbClr val="6C3CE1"/>
                </a:solidFill>
                <a:latin typeface="Mulish"/>
              </a:rPr>
              <a:t>→</a:t>
            </a:r>
          </a:p>
        </p:txBody>
      </p:sp>
      <p:sp>
        <p:nvSpPr>
          <p:cNvPr id="15" name="Rounded Rectangle 14"/>
          <p:cNvSpPr/>
          <p:nvPr/>
        </p:nvSpPr>
        <p:spPr>
          <a:xfrm>
            <a:off x="6382512"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6" name="TextBox 15"/>
          <p:cNvSpPr txBox="1"/>
          <p:nvPr/>
        </p:nvSpPr>
        <p:spPr>
          <a:xfrm>
            <a:off x="6675120"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03</a:t>
            </a:r>
          </a:p>
        </p:txBody>
      </p:sp>
      <p:sp>
        <p:nvSpPr>
          <p:cNvPr id="17" name="TextBox 16"/>
          <p:cNvSpPr txBox="1"/>
          <p:nvPr/>
        </p:nvSpPr>
        <p:spPr>
          <a:xfrm>
            <a:off x="6675120"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Build</a:t>
            </a:r>
          </a:p>
        </p:txBody>
      </p:sp>
      <p:sp>
        <p:nvSpPr>
          <p:cNvPr id="18" name="TextBox 17"/>
          <p:cNvSpPr txBox="1"/>
          <p:nvPr/>
        </p:nvSpPr>
        <p:spPr>
          <a:xfrm>
            <a:off x="6675120" y="3520440"/>
            <a:ext cx="2121408" cy="1325880"/>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Map priority use cases and build custom agents in Copilot Studio.</a:t>
            </a:r>
          </a:p>
        </p:txBody>
      </p:sp>
      <p:sp>
        <p:nvSpPr>
          <p:cNvPr id="19" name="TextBox 18"/>
          <p:cNvSpPr txBox="1"/>
          <p:nvPr/>
        </p:nvSpPr>
        <p:spPr>
          <a:xfrm>
            <a:off x="9015984" y="3154680"/>
            <a:ext cx="347472" cy="548640"/>
          </a:xfrm>
          <a:prstGeom prst="rect">
            <a:avLst/>
          </a:prstGeom>
          <a:noFill/>
        </p:spPr>
        <p:txBody>
          <a:bodyPr wrap="square" lIns="0" tIns="25400" rIns="0" bIns="25400" anchor="t">
            <a:spAutoFit/>
          </a:bodyPr>
          <a:lstStyle/>
          <a:p>
            <a:pPr algn="ctr">
              <a:lnSpc>
                <a:spcPct val="100000"/>
              </a:lnSpc>
              <a:spcBef>
                <a:spcPts val="0"/>
              </a:spcBef>
              <a:spcAft>
                <a:spcPts val="400"/>
              </a:spcAft>
            </a:pPr>
            <a:r>
              <a:rPr sz="2200" b="1" i="0">
                <a:solidFill>
                  <a:srgbClr val="6C3CE1"/>
                </a:solidFill>
                <a:latin typeface="Mulish"/>
              </a:rPr>
              <a:t>→</a:t>
            </a:r>
          </a:p>
        </p:txBody>
      </p:sp>
      <p:sp>
        <p:nvSpPr>
          <p:cNvPr id="20" name="Rounded Rectangle 19"/>
          <p:cNvSpPr/>
          <p:nvPr/>
        </p:nvSpPr>
        <p:spPr>
          <a:xfrm>
            <a:off x="9299448" y="2057400"/>
            <a:ext cx="2670048" cy="2971800"/>
          </a:xfrm>
          <a:prstGeom prst="roundRect">
            <a:avLst>
              <a:gd name="adj" fmla="val 7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21" name="TextBox 20"/>
          <p:cNvSpPr txBox="1"/>
          <p:nvPr/>
        </p:nvSpPr>
        <p:spPr>
          <a:xfrm>
            <a:off x="9592056" y="2276856"/>
            <a:ext cx="2121408" cy="73152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C5B3F0"/>
                </a:solidFill>
                <a:latin typeface="Mulish Light"/>
              </a:rPr>
              <a:t>04</a:t>
            </a:r>
          </a:p>
        </p:txBody>
      </p:sp>
      <p:sp>
        <p:nvSpPr>
          <p:cNvPr id="22" name="TextBox 21"/>
          <p:cNvSpPr txBox="1"/>
          <p:nvPr/>
        </p:nvSpPr>
        <p:spPr>
          <a:xfrm>
            <a:off x="9592056" y="2971800"/>
            <a:ext cx="2121408" cy="502920"/>
          </a:xfrm>
          <a:prstGeom prst="rect">
            <a:avLst/>
          </a:prstGeom>
          <a:noFill/>
        </p:spPr>
        <p:txBody>
          <a:bodyPr wrap="square" lIns="0" tIns="25400" rIns="0" bIns="25400" anchor="t">
            <a:spAutoFit/>
          </a:bodyPr>
          <a:lstStyle/>
          <a:p>
            <a:pPr algn="l">
              <a:lnSpc>
                <a:spcPct val="100000"/>
              </a:lnSpc>
              <a:spcBef>
                <a:spcPts val="0"/>
              </a:spcBef>
              <a:spcAft>
                <a:spcPts val="400"/>
              </a:spcAft>
            </a:pPr>
            <a:r>
              <a:rPr sz="2100" b="1" i="0">
                <a:solidFill>
                  <a:srgbClr val="1A1F3D"/>
                </a:solidFill>
                <a:latin typeface="Mulish"/>
              </a:rPr>
              <a:t>Scale</a:t>
            </a:r>
          </a:p>
        </p:txBody>
      </p:sp>
      <p:sp>
        <p:nvSpPr>
          <p:cNvPr id="23" name="TextBox 22"/>
          <p:cNvSpPr txBox="1"/>
          <p:nvPr/>
        </p:nvSpPr>
        <p:spPr>
          <a:xfrm>
            <a:off x="9592056" y="3520440"/>
            <a:ext cx="2121408" cy="953979"/>
          </a:xfrm>
          <a:prstGeom prst="rect">
            <a:avLst/>
          </a:prstGeom>
          <a:noFill/>
        </p:spPr>
        <p:txBody>
          <a:bodyPr wrap="square" lIns="0" tIns="25400" rIns="0" bIns="25400" anchor="t">
            <a:spAutoFit/>
          </a:bodyPr>
          <a:lstStyle/>
          <a:p>
            <a:pPr algn="l">
              <a:lnSpc>
                <a:spcPct val="110000"/>
              </a:lnSpc>
              <a:spcBef>
                <a:spcPts val="0"/>
              </a:spcBef>
              <a:spcAft>
                <a:spcPts val="400"/>
              </a:spcAft>
            </a:pPr>
            <a:r>
              <a:rPr sz="1350" b="0" i="0">
                <a:solidFill>
                  <a:srgbClr val="3A3A3A"/>
                </a:solidFill>
                <a:latin typeface="Mulish"/>
              </a:rPr>
              <a:t>Measure adoption &amp; ROI, expand to new teams, and modernise legacy apps into agents.</a:t>
            </a:r>
          </a:p>
        </p:txBody>
      </p:sp>
      <p:sp>
        <p:nvSpPr>
          <p:cNvPr id="24" name="TextBox 23"/>
          <p:cNvSpPr txBox="1"/>
          <p:nvPr/>
        </p:nvSpPr>
        <p:spPr>
          <a:xfrm>
            <a:off x="548640" y="5285232"/>
            <a:ext cx="11155680" cy="548640"/>
          </a:xfrm>
          <a:prstGeom prst="rect">
            <a:avLst/>
          </a:prstGeom>
          <a:noFill/>
        </p:spPr>
        <p:txBody>
          <a:bodyPr wrap="square" lIns="0" tIns="25400" rIns="0" bIns="25400" anchor="t">
            <a:spAutoFit/>
          </a:bodyPr>
          <a:lstStyle/>
          <a:p>
            <a:pPr algn="l">
              <a:lnSpc>
                <a:spcPct val="100000"/>
              </a:lnSpc>
              <a:spcBef>
                <a:spcPts val="0"/>
              </a:spcBef>
              <a:spcAft>
                <a:spcPts val="400"/>
              </a:spcAft>
            </a:pPr>
            <a:r>
              <a:rPr sz="1400" b="0" i="1">
                <a:solidFill>
                  <a:srgbClr val="5A5C66"/>
                </a:solidFill>
                <a:latin typeface="Mulish"/>
              </a:rPr>
              <a:t>Each phase is sellable on its own - but the land-and-expand play is to start with Assess and grow into Build &amp; Scale.</a:t>
            </a:r>
          </a:p>
        </p:txBody>
      </p:sp>
      <p:sp>
        <p:nvSpPr>
          <p:cNvPr id="25" name="TextBox 2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26" name="TextBox 2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20900532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OFFERING 1 OF 6</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Copilot Technical Readiness</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106424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550" b="0" i="1">
                <a:solidFill>
                  <a:srgbClr val="5A5C66"/>
                </a:solidFill>
                <a:latin typeface="Mulish"/>
              </a:rPr>
              <a:t>Make sure Copilot will actually work before the client switches it on.</a:t>
            </a:r>
          </a:p>
        </p:txBody>
      </p:sp>
      <p:sp>
        <p:nvSpPr>
          <p:cNvPr id="6" name="Rounded Rectangle 5"/>
          <p:cNvSpPr/>
          <p:nvPr/>
        </p:nvSpPr>
        <p:spPr>
          <a:xfrm>
            <a:off x="548640" y="2395728"/>
            <a:ext cx="5486400" cy="3657600"/>
          </a:xfrm>
          <a:prstGeom prst="roundRect">
            <a:avLst>
              <a:gd name="adj" fmla="val 5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22960" y="2578608"/>
            <a:ext cx="50292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350" b="1" i="0" spc="120">
                <a:solidFill>
                  <a:srgbClr val="6C3CE1"/>
                </a:solidFill>
                <a:latin typeface="Mulish"/>
              </a:rPr>
              <a:t>WHAT WE DO</a:t>
            </a:r>
          </a:p>
        </p:txBody>
      </p:sp>
      <p:sp>
        <p:nvSpPr>
          <p:cNvPr id="8" name="TextBox 7"/>
          <p:cNvSpPr txBox="1"/>
          <p:nvPr/>
        </p:nvSpPr>
        <p:spPr>
          <a:xfrm>
            <a:off x="822960" y="3017520"/>
            <a:ext cx="4983480" cy="2834640"/>
          </a:xfrm>
          <a:prstGeom prst="rect">
            <a:avLst/>
          </a:prstGeom>
          <a:noFill/>
        </p:spPr>
        <p:txBody>
          <a:bodyPr wrap="square" lIns="0" tIns="25400" rIns="0" bIns="25400">
            <a:spAutoFit/>
          </a:bodyPr>
          <a:lstStyle/>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Tenant &amp; licensing review</a:t>
            </a:r>
            <a:r>
              <a:rPr sz="1350">
                <a:solidFill>
                  <a:srgbClr val="3A3A3A"/>
                </a:solidFill>
                <a:latin typeface="Mulish"/>
              </a:rPr>
              <a:t> - confirm the right M365 / Copilot SKUs are in place</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Identity &amp; access hygiene</a:t>
            </a:r>
            <a:r>
              <a:rPr sz="1350">
                <a:solidFill>
                  <a:srgbClr val="3A3A3A"/>
                </a:solidFill>
                <a:latin typeface="Mulish"/>
              </a:rPr>
              <a:t> - Entra ID, MFA, conditional access checked</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Data readiness</a:t>
            </a:r>
            <a:r>
              <a:rPr sz="1350">
                <a:solidFill>
                  <a:srgbClr val="3A3A3A"/>
                </a:solidFill>
                <a:latin typeface="Mulish"/>
              </a:rPr>
              <a:t> - SharePoint/OneDrive permissions and oversharing audit</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Search &amp; indexing</a:t>
            </a:r>
            <a:r>
              <a:rPr sz="1350">
                <a:solidFill>
                  <a:srgbClr val="3A3A3A"/>
                </a:solidFill>
                <a:latin typeface="Mulish"/>
              </a:rPr>
              <a:t> - ensure content is discoverable and correctly scoped</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Network &amp; endpoint</a:t>
            </a:r>
            <a:r>
              <a:rPr sz="1350">
                <a:solidFill>
                  <a:srgbClr val="3A3A3A"/>
                </a:solidFill>
                <a:latin typeface="Mulish"/>
              </a:rPr>
              <a:t> prerequisite checks</a:t>
            </a:r>
          </a:p>
        </p:txBody>
      </p:sp>
      <p:sp>
        <p:nvSpPr>
          <p:cNvPr id="9" name="Rounded Rectangle 8"/>
          <p:cNvSpPr/>
          <p:nvPr/>
        </p:nvSpPr>
        <p:spPr>
          <a:xfrm>
            <a:off x="6245352" y="2395728"/>
            <a:ext cx="5440680" cy="1664208"/>
          </a:xfrm>
          <a:prstGeom prst="roundRect">
            <a:avLst>
              <a:gd name="adj" fmla="val 6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519672" y="2560320"/>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TYPICAL DELIVERABLES</a:t>
            </a:r>
          </a:p>
        </p:txBody>
      </p:sp>
      <p:sp>
        <p:nvSpPr>
          <p:cNvPr id="11" name="TextBox 10"/>
          <p:cNvSpPr txBox="1"/>
          <p:nvPr/>
        </p:nvSpPr>
        <p:spPr>
          <a:xfrm>
            <a:off x="6519672" y="2944368"/>
            <a:ext cx="4937760" cy="1051560"/>
          </a:xfrm>
          <a:prstGeom prst="rect">
            <a:avLst/>
          </a:prstGeom>
          <a:noFill/>
        </p:spPr>
        <p:txBody>
          <a:bodyPr wrap="square" lIns="0" tIns="25400" rIns="0" bIns="25400" anchor="t">
            <a:spAutoFit/>
          </a:bodyPr>
          <a:lstStyle/>
          <a:p>
            <a:pPr algn="l">
              <a:lnSpc>
                <a:spcPct val="108000"/>
              </a:lnSpc>
              <a:spcBef>
                <a:spcPts val="0"/>
              </a:spcBef>
              <a:spcAft>
                <a:spcPts val="400"/>
              </a:spcAft>
            </a:pPr>
            <a:r>
              <a:rPr sz="1300" b="0" i="0">
                <a:solidFill>
                  <a:srgbClr val="3A3A3A"/>
                </a:solidFill>
                <a:latin typeface="Mulish"/>
              </a:rPr>
              <a:t>Readiness scorecard, prioritised remediation plan, and a go/no-go recommendation before rollout.</a:t>
            </a:r>
          </a:p>
        </p:txBody>
      </p:sp>
      <p:sp>
        <p:nvSpPr>
          <p:cNvPr id="12" name="Rounded Rectangle 11"/>
          <p:cNvSpPr/>
          <p:nvPr/>
        </p:nvSpPr>
        <p:spPr>
          <a:xfrm>
            <a:off x="6245352" y="4224528"/>
            <a:ext cx="5440680" cy="1828800"/>
          </a:xfrm>
          <a:prstGeom prst="roundRect">
            <a:avLst>
              <a:gd name="adj" fmla="val 6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519672" y="4370832"/>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QUICK CUE</a:t>
            </a:r>
          </a:p>
        </p:txBody>
      </p:sp>
      <p:sp>
        <p:nvSpPr>
          <p:cNvPr id="14" name="TextBox 13"/>
          <p:cNvSpPr txBox="1"/>
          <p:nvPr/>
        </p:nvSpPr>
        <p:spPr>
          <a:xfrm>
            <a:off x="6519672" y="4754880"/>
            <a:ext cx="4937760" cy="1280160"/>
          </a:xfrm>
          <a:prstGeom prst="rect">
            <a:avLst/>
          </a:prstGeom>
          <a:noFill/>
        </p:spPr>
        <p:txBody>
          <a:bodyPr wrap="square" lIns="0" tIns="25400" rIns="0" bIns="25400" anchor="t">
            <a:spAutoFit/>
          </a:bodyPr>
          <a:lstStyle/>
          <a:p>
            <a:pPr algn="l">
              <a:lnSpc>
                <a:spcPct val="105000"/>
              </a:lnSpc>
              <a:spcBef>
                <a:spcPts val="0"/>
              </a:spcBef>
              <a:spcAft>
                <a:spcPts val="200"/>
              </a:spcAft>
            </a:pPr>
            <a:r>
              <a:rPr sz="1300" b="1" i="0">
                <a:solidFill>
                  <a:srgbClr val="1A1F3D"/>
                </a:solidFill>
                <a:latin typeface="Mulish"/>
              </a:rPr>
              <a:t>If you hear:  </a:t>
            </a:r>
            <a:r>
              <a:rPr sz="1300" b="0" i="1">
                <a:solidFill>
                  <a:srgbClr val="3A3A3A"/>
                </a:solidFill>
                <a:latin typeface="Mulish"/>
              </a:rPr>
              <a:t>“We turned Copilot on but it gives generic answers”</a:t>
            </a:r>
          </a:p>
          <a:p>
            <a:pPr algn="l">
              <a:lnSpc>
                <a:spcPct val="105000"/>
              </a:lnSpc>
              <a:spcBef>
                <a:spcPts val="0"/>
              </a:spcBef>
              <a:spcAft>
                <a:spcPts val="200"/>
              </a:spcAft>
            </a:pPr>
            <a:endParaRPr sz="1300" b="0" i="1">
              <a:solidFill>
                <a:srgbClr val="3A3A3A"/>
              </a:solidFill>
              <a:latin typeface="Mulish"/>
            </a:endParaRPr>
          </a:p>
          <a:p>
            <a:pPr algn="l">
              <a:lnSpc>
                <a:spcPct val="105000"/>
              </a:lnSpc>
              <a:spcBef>
                <a:spcPts val="0"/>
              </a:spcBef>
              <a:spcAft>
                <a:spcPts val="200"/>
              </a:spcAft>
            </a:pPr>
            <a:r>
              <a:rPr sz="1300" b="1" i="0">
                <a:solidFill>
                  <a:srgbClr val="6C3CE1"/>
                </a:solidFill>
                <a:latin typeface="Mulish"/>
              </a:rPr>
              <a:t>Say:  </a:t>
            </a:r>
            <a:r>
              <a:rPr sz="1300" b="0" i="0">
                <a:solidFill>
                  <a:srgbClr val="3A3A3A"/>
                </a:solidFill>
                <a:latin typeface="Mulish"/>
              </a:rPr>
              <a:t>“That's almost always a data-readiness issue - exactly what our technical readiness assessment finds and fixes. I can bring our SME in to scope it.”</a:t>
            </a:r>
          </a:p>
        </p:txBody>
      </p:sp>
      <p:sp>
        <p:nvSpPr>
          <p:cNvPr id="15" name="TextBox 1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6" name="TextBox 1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16782011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OFFERING 2 OF 6</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Copilot Business Readiness</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106424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550" b="0" i="1">
                <a:solidFill>
                  <a:srgbClr val="5A5C66"/>
                </a:solidFill>
                <a:latin typeface="Mulish"/>
              </a:rPr>
              <a:t>Find where Copilot creates real value - and build the case to fund it.</a:t>
            </a:r>
          </a:p>
        </p:txBody>
      </p:sp>
      <p:sp>
        <p:nvSpPr>
          <p:cNvPr id="6" name="Rounded Rectangle 5"/>
          <p:cNvSpPr/>
          <p:nvPr/>
        </p:nvSpPr>
        <p:spPr>
          <a:xfrm>
            <a:off x="548640" y="2395728"/>
            <a:ext cx="5486400" cy="3657600"/>
          </a:xfrm>
          <a:prstGeom prst="roundRect">
            <a:avLst>
              <a:gd name="adj" fmla="val 5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22960" y="2578608"/>
            <a:ext cx="50292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350" b="1" i="0" spc="120">
                <a:solidFill>
                  <a:srgbClr val="6C3CE1"/>
                </a:solidFill>
                <a:latin typeface="Mulish"/>
              </a:rPr>
              <a:t>WHAT WE DO</a:t>
            </a:r>
          </a:p>
        </p:txBody>
      </p:sp>
      <p:sp>
        <p:nvSpPr>
          <p:cNvPr id="8" name="TextBox 7"/>
          <p:cNvSpPr txBox="1"/>
          <p:nvPr/>
        </p:nvSpPr>
        <p:spPr>
          <a:xfrm>
            <a:off x="822960" y="3017520"/>
            <a:ext cx="4983480" cy="2834640"/>
          </a:xfrm>
          <a:prstGeom prst="rect">
            <a:avLst/>
          </a:prstGeom>
          <a:noFill/>
        </p:spPr>
        <p:txBody>
          <a:bodyPr wrap="square" lIns="0" tIns="25400" rIns="0" bIns="25400">
            <a:spAutoFit/>
          </a:bodyPr>
          <a:lstStyle/>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Use-case discovery</a:t>
            </a:r>
            <a:r>
              <a:rPr sz="1350">
                <a:solidFill>
                  <a:srgbClr val="3A3A3A"/>
                </a:solidFill>
                <a:latin typeface="Mulish"/>
              </a:rPr>
              <a:t> workshops with each business function</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Value &amp; effort scoring</a:t>
            </a:r>
            <a:r>
              <a:rPr sz="1350">
                <a:solidFill>
                  <a:srgbClr val="3A3A3A"/>
                </a:solidFill>
                <a:latin typeface="Mulish"/>
              </a:rPr>
              <a:t> to rank opportunities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ROI / business-case modelling</a:t>
            </a:r>
            <a:r>
              <a:rPr sz="1350">
                <a:solidFill>
                  <a:srgbClr val="3A3A3A"/>
                </a:solidFill>
                <a:latin typeface="Mulish"/>
              </a:rPr>
              <a:t> for the priority use cases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Persona &amp; department mapping</a:t>
            </a:r>
            <a:r>
              <a:rPr sz="1350">
                <a:solidFill>
                  <a:srgbClr val="3A3A3A"/>
                </a:solidFill>
                <a:latin typeface="Mulish"/>
              </a:rPr>
              <a:t> (sales, finance, HR, service, ops)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 phased adoption roadmap</a:t>
            </a:r>
            <a:r>
              <a:rPr sz="1350">
                <a:solidFill>
                  <a:srgbClr val="3A3A3A"/>
                </a:solidFill>
                <a:latin typeface="Mulish"/>
              </a:rPr>
              <a:t> tied to measurable outcomes</a:t>
            </a:r>
          </a:p>
        </p:txBody>
      </p:sp>
      <p:sp>
        <p:nvSpPr>
          <p:cNvPr id="9" name="Rounded Rectangle 8"/>
          <p:cNvSpPr/>
          <p:nvPr/>
        </p:nvSpPr>
        <p:spPr>
          <a:xfrm>
            <a:off x="6245352" y="2395728"/>
            <a:ext cx="5440680" cy="1664208"/>
          </a:xfrm>
          <a:prstGeom prst="roundRect">
            <a:avLst>
              <a:gd name="adj" fmla="val 6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519672" y="2560320"/>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TYPICAL DELIVERABLES</a:t>
            </a:r>
          </a:p>
        </p:txBody>
      </p:sp>
      <p:sp>
        <p:nvSpPr>
          <p:cNvPr id="11" name="TextBox 10"/>
          <p:cNvSpPr txBox="1"/>
          <p:nvPr/>
        </p:nvSpPr>
        <p:spPr>
          <a:xfrm>
            <a:off x="6519672" y="2944368"/>
            <a:ext cx="4937760" cy="1051560"/>
          </a:xfrm>
          <a:prstGeom prst="rect">
            <a:avLst/>
          </a:prstGeom>
          <a:noFill/>
        </p:spPr>
        <p:txBody>
          <a:bodyPr wrap="square" lIns="0" tIns="25400" rIns="0" bIns="25400" anchor="t">
            <a:spAutoFit/>
          </a:bodyPr>
          <a:lstStyle/>
          <a:p>
            <a:pPr algn="l">
              <a:lnSpc>
                <a:spcPct val="108000"/>
              </a:lnSpc>
              <a:spcBef>
                <a:spcPts val="0"/>
              </a:spcBef>
              <a:spcAft>
                <a:spcPts val="400"/>
              </a:spcAft>
            </a:pPr>
            <a:r>
              <a:rPr sz="1300" b="0" i="0">
                <a:solidFill>
                  <a:srgbClr val="3A3A3A"/>
                </a:solidFill>
                <a:latin typeface="Mulish"/>
              </a:rPr>
              <a:t>Prioritised use-case backlog, ROI model, and an executive-ready business case and roadmap.</a:t>
            </a:r>
          </a:p>
        </p:txBody>
      </p:sp>
      <p:sp>
        <p:nvSpPr>
          <p:cNvPr id="12" name="Rounded Rectangle 11"/>
          <p:cNvSpPr/>
          <p:nvPr/>
        </p:nvSpPr>
        <p:spPr>
          <a:xfrm>
            <a:off x="6245352" y="4224528"/>
            <a:ext cx="5440680" cy="1828800"/>
          </a:xfrm>
          <a:prstGeom prst="roundRect">
            <a:avLst>
              <a:gd name="adj" fmla="val 6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519672" y="4370832"/>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QUICK CUE</a:t>
            </a:r>
          </a:p>
        </p:txBody>
      </p:sp>
      <p:sp>
        <p:nvSpPr>
          <p:cNvPr id="14" name="TextBox 13"/>
          <p:cNvSpPr txBox="1"/>
          <p:nvPr/>
        </p:nvSpPr>
        <p:spPr>
          <a:xfrm>
            <a:off x="6519672" y="4754880"/>
            <a:ext cx="4937760" cy="1280160"/>
          </a:xfrm>
          <a:prstGeom prst="rect">
            <a:avLst/>
          </a:prstGeom>
          <a:noFill/>
        </p:spPr>
        <p:txBody>
          <a:bodyPr wrap="square" lIns="0" tIns="25400" rIns="0" bIns="25400" anchor="t">
            <a:spAutoFit/>
          </a:bodyPr>
          <a:lstStyle/>
          <a:p>
            <a:pPr algn="l">
              <a:lnSpc>
                <a:spcPct val="105000"/>
              </a:lnSpc>
              <a:spcBef>
                <a:spcPts val="0"/>
              </a:spcBef>
              <a:spcAft>
                <a:spcPts val="200"/>
              </a:spcAft>
            </a:pPr>
            <a:r>
              <a:rPr sz="1300" b="1" i="0">
                <a:solidFill>
                  <a:srgbClr val="1A1F3D"/>
                </a:solidFill>
                <a:latin typeface="Mulish"/>
              </a:rPr>
              <a:t>If you hear:  </a:t>
            </a:r>
            <a:r>
              <a:rPr sz="1300" b="0" i="1">
                <a:solidFill>
                  <a:srgbClr val="3A3A3A"/>
                </a:solidFill>
                <a:latin typeface="Mulish"/>
              </a:rPr>
              <a:t>“We're not sure Copilot is worth the licence cost”</a:t>
            </a:r>
          </a:p>
          <a:p>
            <a:pPr algn="l">
              <a:lnSpc>
                <a:spcPct val="105000"/>
              </a:lnSpc>
              <a:spcBef>
                <a:spcPts val="0"/>
              </a:spcBef>
              <a:spcAft>
                <a:spcPts val="200"/>
              </a:spcAft>
            </a:pPr>
            <a:endParaRPr sz="1300" b="0" i="1">
              <a:solidFill>
                <a:srgbClr val="3A3A3A"/>
              </a:solidFill>
              <a:latin typeface="Mulish"/>
            </a:endParaRPr>
          </a:p>
          <a:p>
            <a:pPr algn="l">
              <a:lnSpc>
                <a:spcPct val="105000"/>
              </a:lnSpc>
              <a:spcBef>
                <a:spcPts val="0"/>
              </a:spcBef>
              <a:spcAft>
                <a:spcPts val="200"/>
              </a:spcAft>
            </a:pPr>
            <a:r>
              <a:rPr sz="1300" b="1" i="0">
                <a:solidFill>
                  <a:srgbClr val="6C3CE1"/>
                </a:solidFill>
                <a:latin typeface="Mulish"/>
              </a:rPr>
              <a:t>Say:  </a:t>
            </a:r>
            <a:r>
              <a:rPr sz="1300" b="0" i="0">
                <a:solidFill>
                  <a:srgbClr val="3A3A3A"/>
                </a:solidFill>
                <a:latin typeface="Mulish"/>
              </a:rPr>
              <a:t>“That's the exact question business readiness answers - we identify and quantify your highest-value use cases so the spend is justified before you scale.”</a:t>
            </a:r>
          </a:p>
        </p:txBody>
      </p:sp>
      <p:sp>
        <p:nvSpPr>
          <p:cNvPr id="15" name="TextBox 1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6" name="TextBox 1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16142304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OFFERING 3 OF 6</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Training &amp; Adoption</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106424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550" b="0" i="1">
                <a:solidFill>
                  <a:srgbClr val="5A5C66"/>
                </a:solidFill>
                <a:latin typeface="Mulish"/>
              </a:rPr>
              <a:t>Licences don't create value - usage does. We drive real behaviour change.</a:t>
            </a:r>
          </a:p>
        </p:txBody>
      </p:sp>
      <p:sp>
        <p:nvSpPr>
          <p:cNvPr id="6" name="Rounded Rectangle 5"/>
          <p:cNvSpPr/>
          <p:nvPr/>
        </p:nvSpPr>
        <p:spPr>
          <a:xfrm>
            <a:off x="548640" y="2395728"/>
            <a:ext cx="5486400" cy="3657600"/>
          </a:xfrm>
          <a:prstGeom prst="roundRect">
            <a:avLst>
              <a:gd name="adj" fmla="val 5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22960" y="2578608"/>
            <a:ext cx="50292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350" b="1" i="0" spc="120">
                <a:solidFill>
                  <a:srgbClr val="6C3CE1"/>
                </a:solidFill>
                <a:latin typeface="Mulish"/>
              </a:rPr>
              <a:t>WHAT WE DO</a:t>
            </a:r>
          </a:p>
        </p:txBody>
      </p:sp>
      <p:sp>
        <p:nvSpPr>
          <p:cNvPr id="8" name="TextBox 7"/>
          <p:cNvSpPr txBox="1"/>
          <p:nvPr/>
        </p:nvSpPr>
        <p:spPr>
          <a:xfrm>
            <a:off x="822960" y="3017520"/>
            <a:ext cx="4983480" cy="2834640"/>
          </a:xfrm>
          <a:prstGeom prst="rect">
            <a:avLst/>
          </a:prstGeom>
          <a:noFill/>
        </p:spPr>
        <p:txBody>
          <a:bodyPr wrap="square" lIns="0" tIns="25400" rIns="0" bIns="25400">
            <a:spAutoFit/>
          </a:bodyPr>
          <a:lstStyle/>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Role-based training</a:t>
            </a:r>
            <a:r>
              <a:rPr sz="1350">
                <a:solidFill>
                  <a:srgbClr val="3A3A3A"/>
                </a:solidFill>
                <a:latin typeface="Mulish"/>
              </a:rPr>
              <a:t> tailored to how each team actually works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Champions programme</a:t>
            </a:r>
            <a:r>
              <a:rPr sz="1350">
                <a:solidFill>
                  <a:srgbClr val="3A3A3A"/>
                </a:solidFill>
                <a:latin typeface="Mulish"/>
              </a:rPr>
              <a:t> to build internal momentum and advocacy</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Prompt libraries &amp; playbooks</a:t>
            </a:r>
            <a:r>
              <a:rPr sz="1350">
                <a:solidFill>
                  <a:srgbClr val="3A3A3A"/>
                </a:solidFill>
                <a:latin typeface="Mulish"/>
              </a:rPr>
              <a:t> for everyday tasks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Change-management &amp; comms</a:t>
            </a:r>
            <a:r>
              <a:rPr sz="1350">
                <a:solidFill>
                  <a:srgbClr val="3A3A3A"/>
                </a:solidFill>
                <a:latin typeface="Mulish"/>
              </a:rPr>
              <a:t> plan to drive habit formation</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Adoption dashboards</a:t>
            </a:r>
            <a:r>
              <a:rPr sz="1350">
                <a:solidFill>
                  <a:srgbClr val="3A3A3A"/>
                </a:solidFill>
                <a:latin typeface="Mulish"/>
              </a:rPr>
              <a:t> to track active usage over time</a:t>
            </a:r>
          </a:p>
        </p:txBody>
      </p:sp>
      <p:sp>
        <p:nvSpPr>
          <p:cNvPr id="9" name="Rounded Rectangle 8"/>
          <p:cNvSpPr/>
          <p:nvPr/>
        </p:nvSpPr>
        <p:spPr>
          <a:xfrm>
            <a:off x="6245352" y="2395728"/>
            <a:ext cx="5440680" cy="1664208"/>
          </a:xfrm>
          <a:prstGeom prst="roundRect">
            <a:avLst>
              <a:gd name="adj" fmla="val 6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519672" y="2560320"/>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TYPICAL DELIVERABLES</a:t>
            </a:r>
          </a:p>
        </p:txBody>
      </p:sp>
      <p:sp>
        <p:nvSpPr>
          <p:cNvPr id="11" name="TextBox 10"/>
          <p:cNvSpPr txBox="1"/>
          <p:nvPr/>
        </p:nvSpPr>
        <p:spPr>
          <a:xfrm>
            <a:off x="6519672" y="2944368"/>
            <a:ext cx="4937760" cy="1051560"/>
          </a:xfrm>
          <a:prstGeom prst="rect">
            <a:avLst/>
          </a:prstGeom>
          <a:noFill/>
        </p:spPr>
        <p:txBody>
          <a:bodyPr wrap="square" lIns="0" tIns="25400" rIns="0" bIns="25400" anchor="t">
            <a:spAutoFit/>
          </a:bodyPr>
          <a:lstStyle/>
          <a:p>
            <a:pPr algn="l">
              <a:lnSpc>
                <a:spcPct val="108000"/>
              </a:lnSpc>
              <a:spcBef>
                <a:spcPts val="0"/>
              </a:spcBef>
              <a:spcAft>
                <a:spcPts val="400"/>
              </a:spcAft>
            </a:pPr>
            <a:r>
              <a:rPr sz="1300" b="0" i="0">
                <a:solidFill>
                  <a:srgbClr val="3A3A3A"/>
                </a:solidFill>
                <a:latin typeface="Mulish"/>
              </a:rPr>
              <a:t>Training curriculum, champions network, prompt library, and an adoption-tracking dashboard.</a:t>
            </a:r>
          </a:p>
        </p:txBody>
      </p:sp>
      <p:sp>
        <p:nvSpPr>
          <p:cNvPr id="12" name="Rounded Rectangle 11"/>
          <p:cNvSpPr/>
          <p:nvPr/>
        </p:nvSpPr>
        <p:spPr>
          <a:xfrm>
            <a:off x="6245352" y="4224528"/>
            <a:ext cx="5440680" cy="1828800"/>
          </a:xfrm>
          <a:prstGeom prst="roundRect">
            <a:avLst>
              <a:gd name="adj" fmla="val 6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519672" y="4370832"/>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QUICK CUE</a:t>
            </a:r>
          </a:p>
        </p:txBody>
      </p:sp>
      <p:sp>
        <p:nvSpPr>
          <p:cNvPr id="14" name="TextBox 13"/>
          <p:cNvSpPr txBox="1"/>
          <p:nvPr/>
        </p:nvSpPr>
        <p:spPr>
          <a:xfrm>
            <a:off x="6519672" y="4754880"/>
            <a:ext cx="4937760" cy="1280160"/>
          </a:xfrm>
          <a:prstGeom prst="rect">
            <a:avLst/>
          </a:prstGeom>
          <a:noFill/>
        </p:spPr>
        <p:txBody>
          <a:bodyPr wrap="square" lIns="0" tIns="25400" rIns="0" bIns="25400" anchor="t">
            <a:spAutoFit/>
          </a:bodyPr>
          <a:lstStyle/>
          <a:p>
            <a:pPr algn="l">
              <a:lnSpc>
                <a:spcPct val="105000"/>
              </a:lnSpc>
              <a:spcBef>
                <a:spcPts val="0"/>
              </a:spcBef>
              <a:spcAft>
                <a:spcPts val="200"/>
              </a:spcAft>
            </a:pPr>
            <a:r>
              <a:rPr sz="1300" b="1" i="0">
                <a:solidFill>
                  <a:srgbClr val="1A1F3D"/>
                </a:solidFill>
                <a:latin typeface="Mulish"/>
              </a:rPr>
              <a:t>If you hear:  </a:t>
            </a:r>
            <a:r>
              <a:rPr sz="1300" b="0" i="1">
                <a:solidFill>
                  <a:srgbClr val="3A3A3A"/>
                </a:solidFill>
                <a:latin typeface="Mulish"/>
              </a:rPr>
              <a:t>“We rolled it out but nobody's really using it”</a:t>
            </a:r>
          </a:p>
          <a:p>
            <a:pPr algn="l">
              <a:lnSpc>
                <a:spcPct val="105000"/>
              </a:lnSpc>
              <a:spcBef>
                <a:spcPts val="0"/>
              </a:spcBef>
              <a:spcAft>
                <a:spcPts val="200"/>
              </a:spcAft>
            </a:pPr>
            <a:endParaRPr sz="1300" b="0" i="1">
              <a:solidFill>
                <a:srgbClr val="3A3A3A"/>
              </a:solidFill>
              <a:latin typeface="Mulish"/>
            </a:endParaRPr>
          </a:p>
          <a:p>
            <a:pPr algn="l">
              <a:lnSpc>
                <a:spcPct val="105000"/>
              </a:lnSpc>
              <a:spcBef>
                <a:spcPts val="0"/>
              </a:spcBef>
              <a:spcAft>
                <a:spcPts val="200"/>
              </a:spcAft>
            </a:pPr>
            <a:r>
              <a:rPr sz="1300" b="1" i="0">
                <a:solidFill>
                  <a:srgbClr val="6C3CE1"/>
                </a:solidFill>
                <a:latin typeface="Mulish"/>
              </a:rPr>
              <a:t>Say:  </a:t>
            </a:r>
            <a:r>
              <a:rPr sz="1300" b="0" i="0">
                <a:solidFill>
                  <a:srgbClr val="3A3A3A"/>
                </a:solidFill>
                <a:latin typeface="Mulish"/>
              </a:rPr>
              <a:t>“That's the most common gap and it's fixable - our adoption programme turns idle licences into daily habits with role-based training and champions.”</a:t>
            </a:r>
          </a:p>
        </p:txBody>
      </p:sp>
      <p:sp>
        <p:nvSpPr>
          <p:cNvPr id="15" name="TextBox 1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6" name="TextBox 1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22759807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0F1F5"/>
        </a:solidFill>
        <a:effectLst/>
      </p:bgPr>
    </p:bg>
    <p:spTree>
      <p:nvGrpSpPr>
        <p:cNvPr id="1" name=""/>
        <p:cNvGrpSpPr/>
        <p:nvPr/>
      </p:nvGrpSpPr>
      <p:grpSpPr>
        <a:xfrm>
          <a:off x="0" y="0"/>
          <a:ext cx="0" cy="0"/>
          <a:chOff x="0" y="0"/>
          <a:chExt cx="0" cy="0"/>
        </a:xfrm>
      </p:grpSpPr>
      <p:sp>
        <p:nvSpPr>
          <p:cNvPr id="2" name="TextBox 1"/>
          <p:cNvSpPr txBox="1"/>
          <p:nvPr/>
        </p:nvSpPr>
        <p:spPr>
          <a:xfrm>
            <a:off x="548640" y="475488"/>
            <a:ext cx="10058400" cy="32004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30">
                <a:solidFill>
                  <a:srgbClr val="6C3CE1"/>
                </a:solidFill>
                <a:latin typeface="Mulish"/>
              </a:rPr>
              <a:t>OFFERING 4 OF 6</a:t>
            </a:r>
          </a:p>
        </p:txBody>
      </p:sp>
      <p:sp>
        <p:nvSpPr>
          <p:cNvPr id="3" name="TextBox 2"/>
          <p:cNvSpPr txBox="1"/>
          <p:nvPr/>
        </p:nvSpPr>
        <p:spPr>
          <a:xfrm>
            <a:off x="548640" y="786384"/>
            <a:ext cx="10972800" cy="868680"/>
          </a:xfrm>
          <a:prstGeom prst="rect">
            <a:avLst/>
          </a:prstGeom>
          <a:noFill/>
        </p:spPr>
        <p:txBody>
          <a:bodyPr wrap="square" lIns="0" tIns="25400" rIns="0" bIns="25400" anchor="t">
            <a:spAutoFit/>
          </a:bodyPr>
          <a:lstStyle/>
          <a:p>
            <a:pPr algn="l">
              <a:lnSpc>
                <a:spcPct val="100000"/>
              </a:lnSpc>
              <a:spcBef>
                <a:spcPts val="0"/>
              </a:spcBef>
              <a:spcAft>
                <a:spcPts val="400"/>
              </a:spcAft>
            </a:pPr>
            <a:r>
              <a:rPr sz="3400" b="0" i="0">
                <a:solidFill>
                  <a:srgbClr val="1A1F3D"/>
                </a:solidFill>
                <a:latin typeface="Mulish Light"/>
              </a:rPr>
              <a:t>Governance &amp; Security</a:t>
            </a:r>
          </a:p>
        </p:txBody>
      </p:sp>
      <p:sp>
        <p:nvSpPr>
          <p:cNvPr id="4" name="Rectangle 3"/>
          <p:cNvSpPr/>
          <p:nvPr/>
        </p:nvSpPr>
        <p:spPr>
          <a:xfrm>
            <a:off x="566928" y="1627632"/>
            <a:ext cx="11137392" cy="16459"/>
          </a:xfrm>
          <a:prstGeom prst="rect">
            <a:avLst/>
          </a:prstGeom>
          <a:solidFill>
            <a:srgbClr val="1A1F3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5" name="TextBox 4"/>
          <p:cNvSpPr txBox="1"/>
          <p:nvPr/>
        </p:nvSpPr>
        <p:spPr>
          <a:xfrm>
            <a:off x="548640" y="1828800"/>
            <a:ext cx="1106424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550" b="0" i="1">
                <a:solidFill>
                  <a:srgbClr val="5A5C66"/>
                </a:solidFill>
                <a:latin typeface="Mulish"/>
              </a:rPr>
              <a:t>Make AI safe to scale - the guardrails that let IT and security say yes.</a:t>
            </a:r>
          </a:p>
        </p:txBody>
      </p:sp>
      <p:sp>
        <p:nvSpPr>
          <p:cNvPr id="6" name="Rounded Rectangle 5"/>
          <p:cNvSpPr/>
          <p:nvPr/>
        </p:nvSpPr>
        <p:spPr>
          <a:xfrm>
            <a:off x="548640" y="2395728"/>
            <a:ext cx="5486400" cy="3657600"/>
          </a:xfrm>
          <a:prstGeom prst="roundRect">
            <a:avLst>
              <a:gd name="adj" fmla="val 5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7" name="TextBox 6"/>
          <p:cNvSpPr txBox="1"/>
          <p:nvPr/>
        </p:nvSpPr>
        <p:spPr>
          <a:xfrm>
            <a:off x="822960" y="2578608"/>
            <a:ext cx="5029200" cy="457200"/>
          </a:xfrm>
          <a:prstGeom prst="rect">
            <a:avLst/>
          </a:prstGeom>
          <a:noFill/>
        </p:spPr>
        <p:txBody>
          <a:bodyPr wrap="square" lIns="0" tIns="25400" rIns="0" bIns="25400" anchor="t">
            <a:spAutoFit/>
          </a:bodyPr>
          <a:lstStyle/>
          <a:p>
            <a:pPr algn="l">
              <a:lnSpc>
                <a:spcPct val="100000"/>
              </a:lnSpc>
              <a:spcBef>
                <a:spcPts val="0"/>
              </a:spcBef>
              <a:spcAft>
                <a:spcPts val="400"/>
              </a:spcAft>
            </a:pPr>
            <a:r>
              <a:rPr sz="1350" b="1" i="0" spc="120">
                <a:solidFill>
                  <a:srgbClr val="6C3CE1"/>
                </a:solidFill>
                <a:latin typeface="Mulish"/>
              </a:rPr>
              <a:t>WHAT WE DO</a:t>
            </a:r>
          </a:p>
        </p:txBody>
      </p:sp>
      <p:sp>
        <p:nvSpPr>
          <p:cNvPr id="8" name="TextBox 7"/>
          <p:cNvSpPr txBox="1"/>
          <p:nvPr/>
        </p:nvSpPr>
        <p:spPr>
          <a:xfrm>
            <a:off x="822960" y="3017520"/>
            <a:ext cx="4983480" cy="2834640"/>
          </a:xfrm>
          <a:prstGeom prst="rect">
            <a:avLst/>
          </a:prstGeom>
          <a:noFill/>
        </p:spPr>
        <p:txBody>
          <a:bodyPr wrap="square" lIns="0" tIns="25400" rIns="0" bIns="25400">
            <a:spAutoFit/>
          </a:bodyPr>
          <a:lstStyle/>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Data protection</a:t>
            </a:r>
            <a:r>
              <a:rPr sz="1350">
                <a:solidFill>
                  <a:srgbClr val="3A3A3A"/>
                </a:solidFill>
                <a:latin typeface="Mulish"/>
              </a:rPr>
              <a:t> - sensitivity labels &amp; DLP so Copilot respects boundaries</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Permissions &amp; oversharing</a:t>
            </a:r>
            <a:r>
              <a:rPr sz="1350">
                <a:solidFill>
                  <a:srgbClr val="3A3A3A"/>
                </a:solidFill>
                <a:latin typeface="Mulish"/>
              </a:rPr>
              <a:t> remediation at scale</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Acceptable-use &amp; AI</a:t>
            </a:r>
            <a:r>
              <a:rPr sz="1350">
                <a:solidFill>
                  <a:srgbClr val="3A3A3A"/>
                </a:solidFill>
                <a:latin typeface="Mulish"/>
              </a:rPr>
              <a:t> governance policy framework</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Audit, monitoring &amp; compliance</a:t>
            </a:r>
            <a:r>
              <a:rPr sz="1350">
                <a:solidFill>
                  <a:srgbClr val="3A3A3A"/>
                </a:solidFill>
                <a:latin typeface="Mulish"/>
              </a:rPr>
              <a:t> alignment (e.g. Purview)</a:t>
            </a:r>
          </a:p>
          <a:p>
            <a:pPr>
              <a:lnSpc>
                <a:spcPct val="105000"/>
              </a:lnSpc>
              <a:spcBef>
                <a:spcPts val="0"/>
              </a:spcBef>
              <a:spcAft>
                <a:spcPts val="700"/>
              </a:spcAft>
            </a:pPr>
            <a:r>
              <a:rPr sz="1100" b="1">
                <a:solidFill>
                  <a:srgbClr val="C5B3F0"/>
                </a:solidFill>
                <a:latin typeface="Mulish"/>
              </a:rPr>
              <a:t>●  </a:t>
            </a:r>
            <a:r>
              <a:rPr sz="1350" b="1">
                <a:solidFill>
                  <a:srgbClr val="1A1F3D"/>
                </a:solidFill>
                <a:latin typeface="Mulish"/>
              </a:rPr>
              <a:t>Agent governance</a:t>
            </a:r>
            <a:r>
              <a:rPr sz="1350">
                <a:solidFill>
                  <a:srgbClr val="3A3A3A"/>
                </a:solidFill>
                <a:latin typeface="Mulish"/>
              </a:rPr>
              <a:t> - controls for what custom agents can access</a:t>
            </a:r>
          </a:p>
        </p:txBody>
      </p:sp>
      <p:sp>
        <p:nvSpPr>
          <p:cNvPr id="9" name="Rounded Rectangle 8"/>
          <p:cNvSpPr/>
          <p:nvPr/>
        </p:nvSpPr>
        <p:spPr>
          <a:xfrm>
            <a:off x="6245352" y="2395728"/>
            <a:ext cx="5440680" cy="1664208"/>
          </a:xfrm>
          <a:prstGeom prst="roundRect">
            <a:avLst>
              <a:gd name="adj" fmla="val 6000"/>
            </a:avLst>
          </a:prstGeom>
          <a:solidFill>
            <a:srgbClr val="FFFFFF"/>
          </a:solidFill>
          <a:ln>
            <a:noFill/>
          </a:ln>
          <a:effectLst>
            <a:outerShdw blurRad="91440" dist="50292" dir="5400000" rotWithShape="0">
              <a:srgbClr val="1A1F3D">
                <a:alpha val="9000"/>
              </a:srgbClr>
            </a:outerShdw>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0" name="TextBox 9"/>
          <p:cNvSpPr txBox="1"/>
          <p:nvPr/>
        </p:nvSpPr>
        <p:spPr>
          <a:xfrm>
            <a:off x="6519672" y="2560320"/>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1A1F3D"/>
                </a:solidFill>
                <a:latin typeface="Mulish"/>
              </a:rPr>
              <a:t>TYPICAL DELIVERABLES</a:t>
            </a:r>
          </a:p>
        </p:txBody>
      </p:sp>
      <p:sp>
        <p:nvSpPr>
          <p:cNvPr id="11" name="TextBox 10"/>
          <p:cNvSpPr txBox="1"/>
          <p:nvPr/>
        </p:nvSpPr>
        <p:spPr>
          <a:xfrm>
            <a:off x="6519672" y="2944368"/>
            <a:ext cx="4937760" cy="1051560"/>
          </a:xfrm>
          <a:prstGeom prst="rect">
            <a:avLst/>
          </a:prstGeom>
          <a:noFill/>
        </p:spPr>
        <p:txBody>
          <a:bodyPr wrap="square" lIns="0" tIns="25400" rIns="0" bIns="25400" anchor="t">
            <a:spAutoFit/>
          </a:bodyPr>
          <a:lstStyle/>
          <a:p>
            <a:pPr algn="l">
              <a:lnSpc>
                <a:spcPct val="108000"/>
              </a:lnSpc>
              <a:spcBef>
                <a:spcPts val="0"/>
              </a:spcBef>
              <a:spcAft>
                <a:spcPts val="400"/>
              </a:spcAft>
            </a:pPr>
            <a:r>
              <a:rPr sz="1300" b="0" i="0">
                <a:solidFill>
                  <a:srgbClr val="3A3A3A"/>
                </a:solidFill>
                <a:latin typeface="Mulish"/>
              </a:rPr>
              <a:t>Governance framework, data-protection configuration, AI usage policy, and a compliance posture report.</a:t>
            </a:r>
          </a:p>
        </p:txBody>
      </p:sp>
      <p:sp>
        <p:nvSpPr>
          <p:cNvPr id="12" name="Rounded Rectangle 11"/>
          <p:cNvSpPr/>
          <p:nvPr/>
        </p:nvSpPr>
        <p:spPr>
          <a:xfrm>
            <a:off x="6245352" y="4224528"/>
            <a:ext cx="5440680" cy="1828800"/>
          </a:xfrm>
          <a:prstGeom prst="roundRect">
            <a:avLst>
              <a:gd name="adj" fmla="val 6000"/>
            </a:avLst>
          </a:prstGeom>
          <a:solidFill>
            <a:srgbClr val="F1ECF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13" name="TextBox 12"/>
          <p:cNvSpPr txBox="1"/>
          <p:nvPr/>
        </p:nvSpPr>
        <p:spPr>
          <a:xfrm>
            <a:off x="6519672" y="4370832"/>
            <a:ext cx="4937760" cy="365760"/>
          </a:xfrm>
          <a:prstGeom prst="rect">
            <a:avLst/>
          </a:prstGeom>
          <a:noFill/>
        </p:spPr>
        <p:txBody>
          <a:bodyPr wrap="square" lIns="0" tIns="25400" rIns="0" bIns="25400" anchor="t">
            <a:spAutoFit/>
          </a:bodyPr>
          <a:lstStyle/>
          <a:p>
            <a:pPr algn="l">
              <a:lnSpc>
                <a:spcPct val="100000"/>
              </a:lnSpc>
              <a:spcBef>
                <a:spcPts val="0"/>
              </a:spcBef>
              <a:spcAft>
                <a:spcPts val="400"/>
              </a:spcAft>
            </a:pPr>
            <a:r>
              <a:rPr sz="1250" b="1" i="0" spc="120">
                <a:solidFill>
                  <a:srgbClr val="6C3CE1"/>
                </a:solidFill>
                <a:latin typeface="Mulish"/>
              </a:rPr>
              <a:t>QUICK CUE</a:t>
            </a:r>
          </a:p>
        </p:txBody>
      </p:sp>
      <p:sp>
        <p:nvSpPr>
          <p:cNvPr id="14" name="TextBox 13"/>
          <p:cNvSpPr txBox="1"/>
          <p:nvPr/>
        </p:nvSpPr>
        <p:spPr>
          <a:xfrm>
            <a:off x="6519672" y="4754880"/>
            <a:ext cx="4937760" cy="1280160"/>
          </a:xfrm>
          <a:prstGeom prst="rect">
            <a:avLst/>
          </a:prstGeom>
          <a:noFill/>
        </p:spPr>
        <p:txBody>
          <a:bodyPr wrap="square" lIns="0" tIns="25400" rIns="0" bIns="25400" anchor="t">
            <a:spAutoFit/>
          </a:bodyPr>
          <a:lstStyle/>
          <a:p>
            <a:pPr algn="l">
              <a:lnSpc>
                <a:spcPct val="105000"/>
              </a:lnSpc>
              <a:spcBef>
                <a:spcPts val="0"/>
              </a:spcBef>
              <a:spcAft>
                <a:spcPts val="200"/>
              </a:spcAft>
            </a:pPr>
            <a:r>
              <a:rPr sz="1300" b="1" i="0">
                <a:solidFill>
                  <a:srgbClr val="1A1F3D"/>
                </a:solidFill>
                <a:latin typeface="Mulish"/>
              </a:rPr>
              <a:t>If you hear:  </a:t>
            </a:r>
            <a:r>
              <a:rPr sz="1300" b="0" i="1">
                <a:solidFill>
                  <a:srgbClr val="3A3A3A"/>
                </a:solidFill>
                <a:latin typeface="Mulish"/>
              </a:rPr>
              <a:t>“Legal and security have concerns about data exposure”</a:t>
            </a:r>
          </a:p>
          <a:p>
            <a:pPr algn="l">
              <a:lnSpc>
                <a:spcPct val="105000"/>
              </a:lnSpc>
              <a:spcBef>
                <a:spcPts val="0"/>
              </a:spcBef>
              <a:spcAft>
                <a:spcPts val="200"/>
              </a:spcAft>
            </a:pPr>
            <a:endParaRPr sz="1300" b="0" i="1">
              <a:solidFill>
                <a:srgbClr val="3A3A3A"/>
              </a:solidFill>
              <a:latin typeface="Mulish"/>
            </a:endParaRPr>
          </a:p>
          <a:p>
            <a:pPr algn="l">
              <a:lnSpc>
                <a:spcPct val="105000"/>
              </a:lnSpc>
              <a:spcBef>
                <a:spcPts val="0"/>
              </a:spcBef>
              <a:spcAft>
                <a:spcPts val="200"/>
              </a:spcAft>
            </a:pPr>
            <a:r>
              <a:rPr sz="1300" b="1" i="0">
                <a:solidFill>
                  <a:srgbClr val="6C3CE1"/>
                </a:solidFill>
                <a:latin typeface="Mulish"/>
              </a:rPr>
              <a:t>Say:  </a:t>
            </a:r>
            <a:r>
              <a:rPr sz="1300" b="0" i="0">
                <a:solidFill>
                  <a:srgbClr val="3A3A3A"/>
                </a:solidFill>
                <a:latin typeface="Mulish"/>
              </a:rPr>
              <a:t>“Good - they should be at the table. Governance is one of our six offerings; we put the guardrails in so security can confidently approve. Let me line up our SME.”</a:t>
            </a:r>
          </a:p>
        </p:txBody>
      </p:sp>
      <p:sp>
        <p:nvSpPr>
          <p:cNvPr id="15" name="TextBox 14"/>
          <p:cNvSpPr txBox="1"/>
          <p:nvPr/>
        </p:nvSpPr>
        <p:spPr>
          <a:xfrm>
            <a:off x="502920" y="6455664"/>
            <a:ext cx="8229600" cy="274320"/>
          </a:xfrm>
          <a:prstGeom prst="rect">
            <a:avLst/>
          </a:prstGeom>
          <a:noFill/>
        </p:spPr>
        <p:txBody>
          <a:bodyPr wrap="square" lIns="0" tIns="25400" rIns="0" bIns="25400" anchor="t">
            <a:spAutoFit/>
          </a:bodyPr>
          <a:lstStyle/>
          <a:p>
            <a:pPr algn="l">
              <a:lnSpc>
                <a:spcPct val="100000"/>
              </a:lnSpc>
              <a:spcBef>
                <a:spcPts val="0"/>
              </a:spcBef>
              <a:spcAft>
                <a:spcPts val="400"/>
              </a:spcAft>
            </a:pPr>
            <a:r>
              <a:rPr sz="900" b="1" i="0" spc="80">
                <a:solidFill>
                  <a:srgbClr val="5A5C66"/>
                </a:solidFill>
                <a:latin typeface="Mulish"/>
              </a:rPr>
              <a:t>MCR AGENTIC</a:t>
            </a:r>
            <a:r>
              <a:rPr sz="900" b="0" i="0">
                <a:solidFill>
                  <a:srgbClr val="5A5C66"/>
                </a:solidFill>
                <a:latin typeface="Mulish"/>
              </a:rPr>
              <a:t>   ·   Microsoft Copilot Sales Playbook - Internal</a:t>
            </a:r>
          </a:p>
        </p:txBody>
      </p:sp>
      <p:sp>
        <p:nvSpPr>
          <p:cNvPr id="16" name="TextBox 15"/>
          <p:cNvSpPr txBox="1"/>
          <p:nvPr/>
        </p:nvSpPr>
        <p:spPr>
          <a:xfrm>
            <a:off x="10362895" y="6455664"/>
            <a:ext cx="1325880" cy="274320"/>
          </a:xfrm>
          <a:prstGeom prst="rect">
            <a:avLst/>
          </a:prstGeom>
          <a:noFill/>
        </p:spPr>
        <p:txBody>
          <a:bodyPr wrap="square" lIns="0" tIns="25400" rIns="0" bIns="25400" anchor="t">
            <a:spAutoFit/>
          </a:bodyPr>
          <a:lstStyle/>
          <a:p>
            <a:pPr algn="r">
              <a:lnSpc>
                <a:spcPct val="100000"/>
              </a:lnSpc>
              <a:spcBef>
                <a:spcPts val="0"/>
              </a:spcBef>
              <a:spcAft>
                <a:spcPts val="400"/>
              </a:spcAft>
            </a:pPr>
            <a:r>
              <a:rPr sz="900" b="0" i="0">
                <a:solidFill>
                  <a:srgbClr val="5A5C66"/>
                </a:solidFill>
                <a:latin typeface="Mulish"/>
              </a:rPr>
              <a:t>Confidential</a:t>
            </a:r>
          </a:p>
        </p:txBody>
      </p:sp>
    </p:spTree>
    <p:extLst>
      <p:ext uri="{BB962C8B-B14F-4D97-AF65-F5344CB8AC3E}">
        <p14:creationId xmlns:p14="http://schemas.microsoft.com/office/powerpoint/2010/main" val="243431916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webextensions/_rels/taskpanes.xml.rels><?xml version="1.0" encoding="UTF-8" standalone="yes"?>
<Relationships xmlns="http://schemas.openxmlformats.org/package/2006/relationships"><Relationship Id="rId1" Type="http://schemas.microsoft.com/office/2011/relationships/webextension" Target="webextension1.xml"/></Relationships>
</file>

<file path=ppt/webextensions/taskpanes.xml><?xml version="1.0" encoding="utf-8"?>
<wetp:taskpanes xmlns:wetp="http://schemas.microsoft.com/office/webextensions/taskpanes/2010/11">
  <wetp:taskpane dockstate="right" visibility="0" width="439" row="0">
    <wetp:webextensionref xmlns:r="http://schemas.openxmlformats.org/officeDocument/2006/relationships" r:id="rId1"/>
  </wetp:taskpane>
</wetp:taskpanes>
</file>

<file path=ppt/webextensions/webextension1.xml><?xml version="1.0" encoding="utf-8"?>
<we:webextension xmlns:we="http://schemas.microsoft.com/office/webextensions/webextension/2010/11" id="{9BA41CBC-E223-4DE6-8C30-E542A63C2C2E}">
  <we:reference id="WA200010001" version="1.0.0.1" store="Omex" storeType="OMEX"/>
  <we:alternateReferences>
    <we:reference id="WA200010001" version="1.0.0.1" store="WA200010001" storeType="OMEX"/>
  </we:alternateReferences>
  <we:properties>
    <we:property name="claude.fileId" value="&quot;5b918674-35a9-4d98-b808-c310aadcea96&quot;"/>
  </we:properties>
  <we:bindings/>
  <we:snapshot xmlns:r="http://schemas.openxmlformats.org/officeDocument/2006/relationships"/>
</we:webextension>
</file>

<file path=docProps/app.xml><?xml version="1.0" encoding="utf-8"?>
<Properties xmlns="http://schemas.openxmlformats.org/officeDocument/2006/extended-properties" xmlns:vt="http://schemas.openxmlformats.org/officeDocument/2006/docPropsVTypes">
  <TotalTime>0</TotalTime>
  <Words>4645</Words>
  <Application>Microsoft Office PowerPoint</Application>
  <PresentationFormat>Widescreen</PresentationFormat>
  <Paragraphs>390</Paragraphs>
  <Slides>22</Slides>
  <Notes>22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Arial</vt:lpstr>
      <vt:lpstr>Calibri</vt:lpstr>
      <vt:lpstr>Mulish</vt:lpstr>
      <vt:lpstr>Mulish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Tom Firth</cp:lastModifiedBy>
  <cp:revision>3</cp:revision>
  <dcterms:created xsi:type="dcterms:W3CDTF">2013-01-27T09:14:16Z</dcterms:created>
  <dcterms:modified xsi:type="dcterms:W3CDTF">2026-07-09T15:37:08Z</dcterms:modified>
  <cp:category/>
</cp:coreProperties>
</file>