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9"/>
  </p:notesMasterIdLst>
  <p:sldIdLst>
    <p:sldId id="269" r:id="rId5"/>
    <p:sldId id="257" r:id="rId6"/>
    <p:sldId id="258" r:id="rId7"/>
    <p:sldId id="268" r:id="rId8"/>
  </p:sldIdLst>
  <p:sldSz cx="9144000" cy="5143500" type="screen16x9"/>
  <p:notesSz cx="6858000" cy="9144000"/>
  <p:embeddedFontLst>
    <p:embeddedFont>
      <p:font typeface="Montserrat ExtraBold" panose="00000900000000000000" pitchFamily="2" charset="0"/>
      <p:bold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058"/>
    <a:srgbClr val="2AC2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1114"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36b289f56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36b289f5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47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3d01bd6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3d01bd6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36b289f56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36b289f5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3d01bd6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3d01bd6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10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1058"/>
        </a:solidFill>
        <a:effectLst/>
      </p:bgPr>
    </p:bg>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t="-4274" b="-3658"/>
          <a:stretch/>
        </p:blipFill>
        <p:spPr>
          <a:xfrm>
            <a:off x="7627850" y="128150"/>
            <a:ext cx="1280000" cy="420274"/>
          </a:xfrm>
          <a:prstGeom prst="rect">
            <a:avLst/>
          </a:prstGeom>
          <a:noFill/>
          <a:ln>
            <a:noFill/>
          </a:ln>
        </p:spPr>
      </p:pic>
      <p:sp>
        <p:nvSpPr>
          <p:cNvPr id="72" name="Google Shape;72;p15"/>
          <p:cNvSpPr txBox="1">
            <a:spLocks noGrp="1"/>
          </p:cNvSpPr>
          <p:nvPr>
            <p:ph type="ctrTitle"/>
          </p:nvPr>
        </p:nvSpPr>
        <p:spPr>
          <a:xfrm>
            <a:off x="330625" y="0"/>
            <a:ext cx="4581300" cy="57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1800" dirty="0">
                <a:solidFill>
                  <a:srgbClr val="2AC2B3"/>
                </a:solidFill>
                <a:latin typeface="Montserrat ExtraBold"/>
                <a:ea typeface="Montserrat ExtraBold"/>
                <a:cs typeface="Montserrat ExtraBold"/>
                <a:sym typeface="Montserrat ExtraBold"/>
              </a:rPr>
              <a:t>Intuety Bringing AI Into the Workplace</a:t>
            </a:r>
            <a:endParaRPr sz="400" dirty="0">
              <a:solidFill>
                <a:srgbClr val="2AC2B3"/>
              </a:solidFill>
              <a:latin typeface="Montserrat ExtraBold"/>
              <a:ea typeface="Montserrat ExtraBold"/>
              <a:cs typeface="Montserrat ExtraBold"/>
              <a:sym typeface="Montserrat ExtraBold"/>
            </a:endParaRPr>
          </a:p>
        </p:txBody>
      </p:sp>
      <p:sp>
        <p:nvSpPr>
          <p:cNvPr id="81" name="Google Shape;81;p15"/>
          <p:cNvSpPr/>
          <p:nvPr/>
        </p:nvSpPr>
        <p:spPr>
          <a:xfrm rot="5400000">
            <a:off x="-196000" y="44875"/>
            <a:ext cx="802926" cy="250344"/>
          </a:xfrm>
          <a:prstGeom prst="flowChartTerminator">
            <a:avLst/>
          </a:prstGeom>
          <a:solidFill>
            <a:srgbClr val="2A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9E4A762D-941D-7D9C-43B7-60FE9EE7AEE4}"/>
              </a:ext>
            </a:extLst>
          </p:cNvPr>
          <p:cNvSpPr txBox="1"/>
          <p:nvPr/>
        </p:nvSpPr>
        <p:spPr>
          <a:xfrm>
            <a:off x="6112611" y="1663809"/>
            <a:ext cx="2795239" cy="1815882"/>
          </a:xfrm>
          <a:prstGeom prst="rect">
            <a:avLst/>
          </a:prstGeom>
          <a:noFill/>
        </p:spPr>
        <p:txBody>
          <a:bodyPr wrap="square" rtlCol="0">
            <a:spAutoFit/>
          </a:bodyPr>
          <a:lstStyle/>
          <a:p>
            <a:r>
              <a:rPr lang="en" dirty="0">
                <a:solidFill>
                  <a:srgbClr val="2AC2B3"/>
                </a:solidFill>
                <a:latin typeface="Montserrat ExtraBold"/>
                <a:ea typeface="Montserrat ExtraBold"/>
                <a:cs typeface="Montserrat ExtraBold"/>
                <a:sym typeface="Montserrat ExtraBold"/>
              </a:rPr>
              <a:t>Our freely searchable library utilises symantic search and Natural Language Understanding to provide you with relevant Hazards, Risks and Mitigations based on what you search, instantly.</a:t>
            </a:r>
            <a:endParaRPr lang="en-GB" dirty="0">
              <a:solidFill>
                <a:schemeClr val="bg1"/>
              </a:solidFill>
            </a:endParaRPr>
          </a:p>
        </p:txBody>
      </p:sp>
      <p:pic>
        <p:nvPicPr>
          <p:cNvPr id="3" name="Picture 2">
            <a:extLst>
              <a:ext uri="{FF2B5EF4-FFF2-40B4-BE49-F238E27FC236}">
                <a16:creationId xmlns:a16="http://schemas.microsoft.com/office/drawing/2014/main" id="{8A6AA035-54F6-4B2F-A30B-49B012467B16}"/>
              </a:ext>
            </a:extLst>
          </p:cNvPr>
          <p:cNvPicPr>
            <a:picLocks noChangeAspect="1"/>
          </p:cNvPicPr>
          <p:nvPr/>
        </p:nvPicPr>
        <p:blipFill>
          <a:blip r:embed="rId4"/>
          <a:stretch>
            <a:fillRect/>
          </a:stretch>
        </p:blipFill>
        <p:spPr>
          <a:xfrm>
            <a:off x="199258" y="1091588"/>
            <a:ext cx="5813614" cy="3106511"/>
          </a:xfrm>
          <a:prstGeom prst="rect">
            <a:avLst/>
          </a:prstGeom>
        </p:spPr>
      </p:pic>
    </p:spTree>
    <p:extLst>
      <p:ext uri="{BB962C8B-B14F-4D97-AF65-F5344CB8AC3E}">
        <p14:creationId xmlns:p14="http://schemas.microsoft.com/office/powerpoint/2010/main" val="4284987328"/>
      </p:ext>
    </p:extLst>
  </p:cSld>
  <p:clrMapOvr>
    <a:masterClrMapping/>
  </p:clrMapOvr>
  <mc:AlternateContent xmlns:mc="http://schemas.openxmlformats.org/markup-compatibility/2006" xmlns:p14="http://schemas.microsoft.com/office/powerpoint/2010/main">
    <mc:Choice Requires="p14">
      <p:transition spd="slow" p14:dur="2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1000"/>
                                        <p:tgtEl>
                                          <p:spTgt spid="81"/>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 calcmode="lin" valueType="num">
                                      <p:cBhvr additive="base">
                                        <p:cTn id="10" dur="1000"/>
                                        <p:tgtEl>
                                          <p:spTgt spid="7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AC2B3"/>
        </a:solidFill>
        <a:effectLst/>
      </p:bgPr>
    </p:bg>
    <p:spTree>
      <p:nvGrpSpPr>
        <p:cNvPr id="1" name="Shape 60"/>
        <p:cNvGrpSpPr/>
        <p:nvPr/>
      </p:nvGrpSpPr>
      <p:grpSpPr>
        <a:xfrm>
          <a:off x="0" y="0"/>
          <a:ext cx="0" cy="0"/>
          <a:chOff x="0" y="0"/>
          <a:chExt cx="0" cy="0"/>
        </a:xfrm>
      </p:grpSpPr>
      <p:sp>
        <p:nvSpPr>
          <p:cNvPr id="13" name="Google Shape;65;p14">
            <a:extLst>
              <a:ext uri="{FF2B5EF4-FFF2-40B4-BE49-F238E27FC236}">
                <a16:creationId xmlns:a16="http://schemas.microsoft.com/office/drawing/2014/main" id="{642A39AB-56BB-8BC6-4E21-28AA67A1407B}"/>
              </a:ext>
            </a:extLst>
          </p:cNvPr>
          <p:cNvSpPr/>
          <p:nvPr/>
        </p:nvSpPr>
        <p:spPr>
          <a:xfrm rot="5400000">
            <a:off x="2203586" y="1982270"/>
            <a:ext cx="1815882" cy="4169018"/>
          </a:xfrm>
          <a:prstGeom prst="flowChartTerminator">
            <a:avLst/>
          </a:prstGeom>
          <a:solidFill>
            <a:srgbClr val="2B1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14"/>
          <p:cNvPicPr preferRelativeResize="0"/>
          <p:nvPr/>
        </p:nvPicPr>
        <p:blipFill rotWithShape="1">
          <a:blip r:embed="rId3">
            <a:alphaModFix/>
          </a:blip>
          <a:srcRect t="-4274" b="-3658"/>
          <a:stretch/>
        </p:blipFill>
        <p:spPr>
          <a:xfrm>
            <a:off x="7627850" y="128150"/>
            <a:ext cx="1280000" cy="420274"/>
          </a:xfrm>
          <a:prstGeom prst="rect">
            <a:avLst/>
          </a:prstGeom>
          <a:noFill/>
          <a:ln>
            <a:noFill/>
          </a:ln>
        </p:spPr>
      </p:pic>
      <p:sp>
        <p:nvSpPr>
          <p:cNvPr id="63" name="Google Shape;63;p14"/>
          <p:cNvSpPr txBox="1">
            <a:spLocks noGrp="1"/>
          </p:cNvSpPr>
          <p:nvPr>
            <p:ph type="ctrTitle"/>
          </p:nvPr>
        </p:nvSpPr>
        <p:spPr>
          <a:xfrm>
            <a:off x="509045" y="338287"/>
            <a:ext cx="4581300" cy="57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1800" dirty="0">
                <a:solidFill>
                  <a:srgbClr val="2B1058"/>
                </a:solidFill>
                <a:latin typeface="Montserrat ExtraBold"/>
                <a:ea typeface="Montserrat ExtraBold"/>
                <a:cs typeface="Montserrat ExtraBold"/>
                <a:sym typeface="Montserrat ExtraBold"/>
              </a:rPr>
              <a:t>Intuety Bringing AI In To The Workplace</a:t>
            </a:r>
            <a:endParaRPr sz="400" dirty="0">
              <a:solidFill>
                <a:srgbClr val="2B1058"/>
              </a:solidFill>
              <a:latin typeface="Montserrat ExtraBold"/>
              <a:ea typeface="Montserrat ExtraBold"/>
              <a:cs typeface="Montserrat ExtraBold"/>
              <a:sym typeface="Montserrat ExtraBold"/>
            </a:endParaRPr>
          </a:p>
        </p:txBody>
      </p:sp>
      <p:sp>
        <p:nvSpPr>
          <p:cNvPr id="65" name="Google Shape;65;p14"/>
          <p:cNvSpPr/>
          <p:nvPr/>
        </p:nvSpPr>
        <p:spPr>
          <a:xfrm rot="5400000">
            <a:off x="-196000" y="44875"/>
            <a:ext cx="802926" cy="250344"/>
          </a:xfrm>
          <a:prstGeom prst="flowChartTerminator">
            <a:avLst/>
          </a:prstGeom>
          <a:solidFill>
            <a:srgbClr val="2B1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21E1A145-8066-0633-9306-77A1FB33824D}"/>
              </a:ext>
            </a:extLst>
          </p:cNvPr>
          <p:cNvSpPr txBox="1"/>
          <p:nvPr/>
        </p:nvSpPr>
        <p:spPr>
          <a:xfrm>
            <a:off x="5799309" y="938207"/>
            <a:ext cx="1925444" cy="954107"/>
          </a:xfrm>
          <a:prstGeom prst="rect">
            <a:avLst/>
          </a:prstGeom>
          <a:noFill/>
        </p:spPr>
        <p:txBody>
          <a:bodyPr wrap="square" rtlCol="0">
            <a:spAutoFit/>
          </a:bodyPr>
          <a:lstStyle/>
          <a:p>
            <a:r>
              <a:rPr lang="en-GB" dirty="0">
                <a:solidFill>
                  <a:srgbClr val="2B1058"/>
                </a:solidFill>
                <a:latin typeface="Montserrat ExtraBold" panose="00000900000000000000" pitchFamily="2" charset="0"/>
              </a:rPr>
              <a:t>Easy to use platform with simple dashboards</a:t>
            </a:r>
          </a:p>
        </p:txBody>
      </p:sp>
      <p:pic>
        <p:nvPicPr>
          <p:cNvPr id="10" name="Google Shape;129;p19">
            <a:extLst>
              <a:ext uri="{FF2B5EF4-FFF2-40B4-BE49-F238E27FC236}">
                <a16:creationId xmlns:a16="http://schemas.microsoft.com/office/drawing/2014/main" id="{2E9C37A3-A7D2-12AB-B0EF-70EA8F0A9081}"/>
              </a:ext>
            </a:extLst>
          </p:cNvPr>
          <p:cNvPicPr preferRelativeResize="0"/>
          <p:nvPr/>
        </p:nvPicPr>
        <p:blipFill>
          <a:blip r:embed="rId4">
            <a:alphaModFix/>
          </a:blip>
          <a:stretch>
            <a:fillRect/>
          </a:stretch>
        </p:blipFill>
        <p:spPr>
          <a:xfrm>
            <a:off x="1251201" y="3226258"/>
            <a:ext cx="1681050" cy="1681039"/>
          </a:xfrm>
          <a:prstGeom prst="rect">
            <a:avLst/>
          </a:prstGeom>
          <a:noFill/>
          <a:ln>
            <a:noFill/>
          </a:ln>
        </p:spPr>
      </p:pic>
      <p:pic>
        <p:nvPicPr>
          <p:cNvPr id="12" name="Google Shape;130;p19">
            <a:extLst>
              <a:ext uri="{FF2B5EF4-FFF2-40B4-BE49-F238E27FC236}">
                <a16:creationId xmlns:a16="http://schemas.microsoft.com/office/drawing/2014/main" id="{029814E5-010A-8F35-2CCA-A3E097672B1F}"/>
              </a:ext>
            </a:extLst>
          </p:cNvPr>
          <p:cNvPicPr preferRelativeResize="0"/>
          <p:nvPr/>
        </p:nvPicPr>
        <p:blipFill>
          <a:blip r:embed="rId5">
            <a:alphaModFix/>
          </a:blip>
          <a:stretch>
            <a:fillRect/>
          </a:stretch>
        </p:blipFill>
        <p:spPr>
          <a:xfrm>
            <a:off x="3156433" y="3236205"/>
            <a:ext cx="1681050" cy="1681039"/>
          </a:xfrm>
          <a:prstGeom prst="rect">
            <a:avLst/>
          </a:prstGeom>
          <a:noFill/>
          <a:ln>
            <a:noFill/>
          </a:ln>
        </p:spPr>
      </p:pic>
      <p:sp>
        <p:nvSpPr>
          <p:cNvPr id="14" name="TextBox 13">
            <a:extLst>
              <a:ext uri="{FF2B5EF4-FFF2-40B4-BE49-F238E27FC236}">
                <a16:creationId xmlns:a16="http://schemas.microsoft.com/office/drawing/2014/main" id="{DCBF3A94-EC09-611A-8C58-678428A03B97}"/>
              </a:ext>
            </a:extLst>
          </p:cNvPr>
          <p:cNvSpPr txBox="1"/>
          <p:nvPr/>
        </p:nvSpPr>
        <p:spPr>
          <a:xfrm>
            <a:off x="5189810" y="3236205"/>
            <a:ext cx="3718040" cy="1600438"/>
          </a:xfrm>
          <a:prstGeom prst="rect">
            <a:avLst/>
          </a:prstGeom>
          <a:noFill/>
        </p:spPr>
        <p:txBody>
          <a:bodyPr wrap="square">
            <a:spAutoFit/>
          </a:bodyPr>
          <a:lstStyle/>
          <a:p>
            <a:pPr algn="ctr"/>
            <a:r>
              <a:rPr lang="en" sz="1400" dirty="0">
                <a:solidFill>
                  <a:srgbClr val="2B1058"/>
                </a:solidFill>
                <a:latin typeface="Montserrat ExtraBold"/>
                <a:ea typeface="Montserrat ExtraBold"/>
                <a:cs typeface="Montserrat ExtraBold"/>
                <a:sym typeface="Montserrat ExtraBold"/>
              </a:rPr>
              <a:t>Uniquely providing each upload with a completely objective quality score out of 100% that improves throughout the process. Thus providing an element of gamification that motivates improvements</a:t>
            </a:r>
            <a:endParaRPr lang="en-GB" dirty="0">
              <a:solidFill>
                <a:srgbClr val="2B1058"/>
              </a:solidFill>
            </a:endParaRPr>
          </a:p>
        </p:txBody>
      </p:sp>
      <p:pic>
        <p:nvPicPr>
          <p:cNvPr id="4" name="Picture 3">
            <a:extLst>
              <a:ext uri="{FF2B5EF4-FFF2-40B4-BE49-F238E27FC236}">
                <a16:creationId xmlns:a16="http://schemas.microsoft.com/office/drawing/2014/main" id="{9374709A-1B50-5523-0F85-02AA55EC9C89}"/>
              </a:ext>
            </a:extLst>
          </p:cNvPr>
          <p:cNvPicPr>
            <a:picLocks noChangeAspect="1"/>
          </p:cNvPicPr>
          <p:nvPr/>
        </p:nvPicPr>
        <p:blipFill>
          <a:blip r:embed="rId6"/>
          <a:stretch>
            <a:fillRect/>
          </a:stretch>
        </p:blipFill>
        <p:spPr>
          <a:xfrm>
            <a:off x="423745" y="978893"/>
            <a:ext cx="5375564" cy="20556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000"/>
                                        <p:tgtEl>
                                          <p:spTgt spid="65"/>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additive="base">
                                        <p:cTn id="10" dur="1000"/>
                                        <p:tgtEl>
                                          <p:spTgt spid="63"/>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par>
                          <p:cTn id="19" fill="hold">
                            <p:stCondLst>
                              <p:cond delay="3000"/>
                            </p:stCondLst>
                            <p:childTnLst>
                              <p:par>
                                <p:cTn id="20" presetID="2"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B1058"/>
        </a:solidFill>
        <a:effectLst/>
      </p:bgPr>
    </p:bg>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t="-4274" b="-3658"/>
          <a:stretch/>
        </p:blipFill>
        <p:spPr>
          <a:xfrm>
            <a:off x="7627850" y="128150"/>
            <a:ext cx="1280000" cy="420274"/>
          </a:xfrm>
          <a:prstGeom prst="rect">
            <a:avLst/>
          </a:prstGeom>
          <a:noFill/>
          <a:ln>
            <a:noFill/>
          </a:ln>
        </p:spPr>
      </p:pic>
      <p:sp>
        <p:nvSpPr>
          <p:cNvPr id="72" name="Google Shape;72;p15"/>
          <p:cNvSpPr txBox="1">
            <a:spLocks noGrp="1"/>
          </p:cNvSpPr>
          <p:nvPr>
            <p:ph type="ctrTitle"/>
          </p:nvPr>
        </p:nvSpPr>
        <p:spPr>
          <a:xfrm>
            <a:off x="330625" y="0"/>
            <a:ext cx="4581300" cy="571500"/>
          </a:xfrm>
          <a:prstGeom prst="rect">
            <a:avLst/>
          </a:prstGeom>
        </p:spPr>
        <p:txBody>
          <a:bodyPr spcFirstLastPara="1" wrap="square" lIns="91425" tIns="91425" rIns="91425" bIns="91425" anchor="ctr" anchorCtr="0">
            <a:noAutofit/>
          </a:bodyPr>
          <a:lstStyle/>
          <a:p>
            <a:pPr lvl="0" algn="l">
              <a:buSzPts val="990"/>
            </a:pPr>
            <a:r>
              <a:rPr lang="en" sz="1800" dirty="0">
                <a:solidFill>
                  <a:srgbClr val="2AC2B3"/>
                </a:solidFill>
                <a:latin typeface="Montserrat ExtraBold"/>
                <a:ea typeface="Montserrat ExtraBold"/>
                <a:cs typeface="Montserrat ExtraBold"/>
                <a:sym typeface="Montserrat ExtraBold"/>
              </a:rPr>
              <a:t>Intuety Bringing AI Into the Workplace</a:t>
            </a:r>
            <a:endParaRPr sz="1800" dirty="0">
              <a:solidFill>
                <a:srgbClr val="2AC2B3"/>
              </a:solidFill>
              <a:latin typeface="Montserrat ExtraBold"/>
              <a:ea typeface="Montserrat ExtraBold"/>
              <a:cs typeface="Montserrat ExtraBold"/>
              <a:sym typeface="Montserrat ExtraBold"/>
            </a:endParaRPr>
          </a:p>
        </p:txBody>
      </p:sp>
      <p:sp>
        <p:nvSpPr>
          <p:cNvPr id="81" name="Google Shape;81;p15"/>
          <p:cNvSpPr/>
          <p:nvPr/>
        </p:nvSpPr>
        <p:spPr>
          <a:xfrm rot="5400000">
            <a:off x="-196000" y="44875"/>
            <a:ext cx="802926" cy="250344"/>
          </a:xfrm>
          <a:prstGeom prst="flowChartTerminator">
            <a:avLst/>
          </a:prstGeom>
          <a:solidFill>
            <a:srgbClr val="2A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2E85E80E-CB0D-8210-63F2-A6108F070576}"/>
              </a:ext>
            </a:extLst>
          </p:cNvPr>
          <p:cNvSpPr txBox="1"/>
          <p:nvPr/>
        </p:nvSpPr>
        <p:spPr>
          <a:xfrm>
            <a:off x="5380390" y="889489"/>
            <a:ext cx="3422657" cy="1815882"/>
          </a:xfrm>
          <a:prstGeom prst="rect">
            <a:avLst/>
          </a:prstGeom>
          <a:noFill/>
        </p:spPr>
        <p:txBody>
          <a:bodyPr wrap="square" rtlCol="0">
            <a:spAutoFit/>
          </a:bodyPr>
          <a:lstStyle/>
          <a:p>
            <a:pPr algn="ctr"/>
            <a:r>
              <a:rPr lang="en-GB" dirty="0">
                <a:solidFill>
                  <a:srgbClr val="2AC2B3"/>
                </a:solidFill>
                <a:latin typeface="Montserrat ExtraBold" panose="00000900000000000000" pitchFamily="2" charset="0"/>
              </a:rPr>
              <a:t>Providing Intelligent suggestions on each RAMs for risks and controls that may not have been considered or otherwise missed therefore improving the quality of the document and lowering the likelihood and severity of presented hazards.</a:t>
            </a:r>
          </a:p>
        </p:txBody>
      </p:sp>
      <p:sp>
        <p:nvSpPr>
          <p:cNvPr id="9" name="TextBox 8">
            <a:extLst>
              <a:ext uri="{FF2B5EF4-FFF2-40B4-BE49-F238E27FC236}">
                <a16:creationId xmlns:a16="http://schemas.microsoft.com/office/drawing/2014/main" id="{7074D8FE-2695-A679-4E1A-2C0BDE5F82CE}"/>
              </a:ext>
            </a:extLst>
          </p:cNvPr>
          <p:cNvSpPr txBox="1"/>
          <p:nvPr/>
        </p:nvSpPr>
        <p:spPr>
          <a:xfrm>
            <a:off x="5646988" y="3603828"/>
            <a:ext cx="2889462" cy="1169551"/>
          </a:xfrm>
          <a:prstGeom prst="rect">
            <a:avLst/>
          </a:prstGeom>
          <a:noFill/>
        </p:spPr>
        <p:txBody>
          <a:bodyPr wrap="square" rtlCol="0">
            <a:spAutoFit/>
          </a:bodyPr>
          <a:lstStyle/>
          <a:p>
            <a:pPr algn="ctr"/>
            <a:r>
              <a:rPr lang="en" dirty="0">
                <a:solidFill>
                  <a:srgbClr val="2AC2B3"/>
                </a:solidFill>
                <a:latin typeface="Montserrat ExtraBold"/>
                <a:sym typeface="Montserrat ExtraBold"/>
              </a:rPr>
              <a:t>Analysis of the RA and MS, uncovering key improvements and insights, ensuring consistent documentation.</a:t>
            </a:r>
            <a:endParaRPr lang="en-GB" dirty="0"/>
          </a:p>
        </p:txBody>
      </p:sp>
      <p:pic>
        <p:nvPicPr>
          <p:cNvPr id="3" name="Picture 2">
            <a:extLst>
              <a:ext uri="{FF2B5EF4-FFF2-40B4-BE49-F238E27FC236}">
                <a16:creationId xmlns:a16="http://schemas.microsoft.com/office/drawing/2014/main" id="{E57F8700-1FAC-3636-BD3C-22A5E83D3786}"/>
              </a:ext>
            </a:extLst>
          </p:cNvPr>
          <p:cNvPicPr>
            <a:picLocks noChangeAspect="1"/>
          </p:cNvPicPr>
          <p:nvPr/>
        </p:nvPicPr>
        <p:blipFill>
          <a:blip r:embed="rId4"/>
          <a:stretch>
            <a:fillRect/>
          </a:stretch>
        </p:blipFill>
        <p:spPr>
          <a:xfrm>
            <a:off x="1093009" y="677640"/>
            <a:ext cx="3859220" cy="2760610"/>
          </a:xfrm>
          <a:prstGeom prst="rect">
            <a:avLst/>
          </a:prstGeom>
        </p:spPr>
      </p:pic>
      <p:pic>
        <p:nvPicPr>
          <p:cNvPr id="6" name="Picture 5">
            <a:extLst>
              <a:ext uri="{FF2B5EF4-FFF2-40B4-BE49-F238E27FC236}">
                <a16:creationId xmlns:a16="http://schemas.microsoft.com/office/drawing/2014/main" id="{F36A6201-CF9B-FFBA-DB36-2753BCF158BE}"/>
              </a:ext>
            </a:extLst>
          </p:cNvPr>
          <p:cNvPicPr>
            <a:picLocks noChangeAspect="1"/>
          </p:cNvPicPr>
          <p:nvPr/>
        </p:nvPicPr>
        <p:blipFill>
          <a:blip r:embed="rId5"/>
          <a:stretch>
            <a:fillRect/>
          </a:stretch>
        </p:blipFill>
        <p:spPr>
          <a:xfrm>
            <a:off x="510669" y="3603827"/>
            <a:ext cx="5023899" cy="11695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1000"/>
                                        <p:tgtEl>
                                          <p:spTgt spid="81"/>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 calcmode="lin" valueType="num">
                                      <p:cBhvr additive="base">
                                        <p:cTn id="10" dur="1000"/>
                                        <p:tgtEl>
                                          <p:spTgt spid="7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AC2B3"/>
        </a:solid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t="-4274" b="-3658"/>
          <a:stretch/>
        </p:blipFill>
        <p:spPr>
          <a:xfrm>
            <a:off x="7627850" y="128150"/>
            <a:ext cx="1280000" cy="420274"/>
          </a:xfrm>
          <a:prstGeom prst="rect">
            <a:avLst/>
          </a:prstGeom>
          <a:noFill/>
          <a:ln>
            <a:noFill/>
          </a:ln>
        </p:spPr>
      </p:pic>
      <p:sp>
        <p:nvSpPr>
          <p:cNvPr id="63" name="Google Shape;63;p14"/>
          <p:cNvSpPr txBox="1">
            <a:spLocks noGrp="1"/>
          </p:cNvSpPr>
          <p:nvPr>
            <p:ph type="ctrTitle"/>
          </p:nvPr>
        </p:nvSpPr>
        <p:spPr>
          <a:xfrm>
            <a:off x="330625" y="0"/>
            <a:ext cx="4581300" cy="57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1800" dirty="0">
                <a:solidFill>
                  <a:srgbClr val="2B1058"/>
                </a:solidFill>
                <a:latin typeface="Montserrat ExtraBold"/>
                <a:ea typeface="Montserrat ExtraBold"/>
                <a:cs typeface="Montserrat ExtraBold"/>
                <a:sym typeface="Montserrat ExtraBold"/>
              </a:rPr>
              <a:t>Intuety Bringing AI Into The Work Place</a:t>
            </a:r>
            <a:endParaRPr sz="400" dirty="0">
              <a:solidFill>
                <a:srgbClr val="2B1058"/>
              </a:solidFill>
              <a:latin typeface="Montserrat ExtraBold"/>
              <a:ea typeface="Montserrat ExtraBold"/>
              <a:cs typeface="Montserrat ExtraBold"/>
              <a:sym typeface="Montserrat ExtraBold"/>
            </a:endParaRPr>
          </a:p>
        </p:txBody>
      </p:sp>
      <p:sp>
        <p:nvSpPr>
          <p:cNvPr id="65" name="Google Shape;65;p14"/>
          <p:cNvSpPr/>
          <p:nvPr/>
        </p:nvSpPr>
        <p:spPr>
          <a:xfrm rot="5400000">
            <a:off x="-196000" y="44875"/>
            <a:ext cx="802926" cy="250344"/>
          </a:xfrm>
          <a:prstGeom prst="flowChartTerminator">
            <a:avLst/>
          </a:prstGeom>
          <a:solidFill>
            <a:srgbClr val="2B1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F38D05E5-1415-8857-56AE-BBB3BF307C37}"/>
              </a:ext>
            </a:extLst>
          </p:cNvPr>
          <p:cNvPicPr>
            <a:picLocks noChangeAspect="1"/>
          </p:cNvPicPr>
          <p:nvPr/>
        </p:nvPicPr>
        <p:blipFill>
          <a:blip r:embed="rId4"/>
          <a:stretch>
            <a:fillRect/>
          </a:stretch>
        </p:blipFill>
        <p:spPr>
          <a:xfrm>
            <a:off x="182394" y="2033036"/>
            <a:ext cx="5765846" cy="2253922"/>
          </a:xfrm>
          <a:prstGeom prst="rect">
            <a:avLst/>
          </a:prstGeom>
        </p:spPr>
      </p:pic>
      <p:sp>
        <p:nvSpPr>
          <p:cNvPr id="4" name="TextBox 3">
            <a:extLst>
              <a:ext uri="{FF2B5EF4-FFF2-40B4-BE49-F238E27FC236}">
                <a16:creationId xmlns:a16="http://schemas.microsoft.com/office/drawing/2014/main" id="{053B3CA0-6A70-81FD-912E-0BD1A9E94027}"/>
              </a:ext>
            </a:extLst>
          </p:cNvPr>
          <p:cNvSpPr txBox="1"/>
          <p:nvPr/>
        </p:nvSpPr>
        <p:spPr>
          <a:xfrm>
            <a:off x="734290" y="863485"/>
            <a:ext cx="4662055" cy="1169551"/>
          </a:xfrm>
          <a:prstGeom prst="rect">
            <a:avLst/>
          </a:prstGeom>
          <a:noFill/>
        </p:spPr>
        <p:txBody>
          <a:bodyPr wrap="square" rtlCol="0">
            <a:spAutoFit/>
          </a:bodyPr>
          <a:lstStyle/>
          <a:p>
            <a:pPr algn="ctr"/>
            <a:r>
              <a:rPr lang="en" sz="1400" dirty="0">
                <a:solidFill>
                  <a:srgbClr val="2B1058"/>
                </a:solidFill>
                <a:latin typeface="Montserrat ExtraBold"/>
                <a:ea typeface="Montserrat ExtraBold"/>
                <a:cs typeface="Montserrat ExtraBold"/>
                <a:sym typeface="Montserrat ExtraBold"/>
              </a:rPr>
              <a:t>Our corporate memory n</a:t>
            </a:r>
            <a:r>
              <a:rPr lang="en" dirty="0">
                <a:solidFill>
                  <a:srgbClr val="2B1058"/>
                </a:solidFill>
                <a:latin typeface="Montserrat ExtraBold"/>
                <a:ea typeface="Montserrat ExtraBold"/>
                <a:cs typeface="Montserrat ExtraBold"/>
                <a:sym typeface="Montserrat ExtraBold"/>
              </a:rPr>
              <a:t>arrows down thousands of internal and public lessons learned and incident documentation, to a short number of absolutely relevant documents every time.</a:t>
            </a:r>
            <a:endParaRPr lang="en-GB" dirty="0">
              <a:solidFill>
                <a:srgbClr val="2B1058"/>
              </a:solidFill>
            </a:endParaRPr>
          </a:p>
        </p:txBody>
      </p:sp>
      <p:sp>
        <p:nvSpPr>
          <p:cNvPr id="11" name="Google Shape;140;p20">
            <a:extLst>
              <a:ext uri="{FF2B5EF4-FFF2-40B4-BE49-F238E27FC236}">
                <a16:creationId xmlns:a16="http://schemas.microsoft.com/office/drawing/2014/main" id="{35AC0506-415C-31B3-461A-8E91C6718CAD}"/>
              </a:ext>
            </a:extLst>
          </p:cNvPr>
          <p:cNvSpPr/>
          <p:nvPr/>
        </p:nvSpPr>
        <p:spPr>
          <a:xfrm>
            <a:off x="6366920" y="1161358"/>
            <a:ext cx="2521859" cy="2460749"/>
          </a:xfrm>
          <a:prstGeom prst="ellipse">
            <a:avLst/>
          </a:prstGeom>
          <a:solidFill>
            <a:srgbClr val="2B105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a:solidFill>
                  <a:schemeClr val="lt1"/>
                </a:solidFill>
                <a:latin typeface="Montserrat ExtraBold"/>
                <a:ea typeface="Montserrat ExtraBold"/>
                <a:cs typeface="Montserrat ExtraBold"/>
                <a:sym typeface="Montserrat ExtraBold"/>
              </a:rPr>
              <a:t>Automatically identifying your own prohibited plant and equipment.</a:t>
            </a:r>
            <a:endParaRPr sz="1100" dirty="0">
              <a:solidFill>
                <a:schemeClr val="lt1"/>
              </a:solidFill>
              <a:latin typeface="Montserrat ExtraBold"/>
              <a:ea typeface="Montserrat ExtraBold"/>
              <a:cs typeface="Montserrat ExtraBold"/>
              <a:sym typeface="Montserrat ExtraBold"/>
            </a:endParaRPr>
          </a:p>
        </p:txBody>
      </p:sp>
      <p:pic>
        <p:nvPicPr>
          <p:cNvPr id="12" name="Google Shape;141;p20">
            <a:extLst>
              <a:ext uri="{FF2B5EF4-FFF2-40B4-BE49-F238E27FC236}">
                <a16:creationId xmlns:a16="http://schemas.microsoft.com/office/drawing/2014/main" id="{C645CBB7-7970-444F-0A72-29C4EC1FCEAB}"/>
              </a:ext>
            </a:extLst>
          </p:cNvPr>
          <p:cNvPicPr preferRelativeResize="0"/>
          <p:nvPr/>
        </p:nvPicPr>
        <p:blipFill>
          <a:blip r:embed="rId5">
            <a:alphaModFix/>
          </a:blip>
          <a:stretch>
            <a:fillRect/>
          </a:stretch>
        </p:blipFill>
        <p:spPr>
          <a:xfrm>
            <a:off x="7067823" y="2337819"/>
            <a:ext cx="1120051" cy="1120051"/>
          </a:xfrm>
          <a:prstGeom prst="rect">
            <a:avLst/>
          </a:prstGeom>
          <a:noFill/>
          <a:ln>
            <a:noFill/>
          </a:ln>
        </p:spPr>
      </p:pic>
    </p:spTree>
    <p:extLst>
      <p:ext uri="{BB962C8B-B14F-4D97-AF65-F5344CB8AC3E}">
        <p14:creationId xmlns:p14="http://schemas.microsoft.com/office/powerpoint/2010/main" val="90200567"/>
      </p:ext>
    </p:extLst>
  </p:cSld>
  <p:clrMapOvr>
    <a:masterClrMapping/>
  </p:clrMapOvr>
  <mc:AlternateContent xmlns:mc="http://schemas.openxmlformats.org/markup-compatibility/2006" xmlns:p14="http://schemas.microsoft.com/office/powerpoint/2010/main">
    <mc:Choice Requires="p14">
      <p:transition spd="slow" p14:dur="2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000"/>
                                        <p:tgtEl>
                                          <p:spTgt spid="65"/>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additive="base">
                                        <p:cTn id="10" dur="1000"/>
                                        <p:tgtEl>
                                          <p:spTgt spid="63"/>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1B365D"/>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F8746CF062B3408D2A9F6FF6A23DA2" ma:contentTypeVersion="14" ma:contentTypeDescription="Create a new document." ma:contentTypeScope="" ma:versionID="937a44c36e4c916e381a4913ef7cb14f">
  <xsd:schema xmlns:xsd="http://www.w3.org/2001/XMLSchema" xmlns:xs="http://www.w3.org/2001/XMLSchema" xmlns:p="http://schemas.microsoft.com/office/2006/metadata/properties" xmlns:ns3="8aed867b-4668-4b43-a89e-8a7342b727c0" xmlns:ns4="0a91dba2-7eae-4dab-995c-787d82f22841" targetNamespace="http://schemas.microsoft.com/office/2006/metadata/properties" ma:root="true" ma:fieldsID="230a0f2712fb18f3cb93528a0d5167d6" ns3:_="" ns4:_="">
    <xsd:import namespace="8aed867b-4668-4b43-a89e-8a7342b727c0"/>
    <xsd:import namespace="0a91dba2-7eae-4dab-995c-787d82f2284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d867b-4668-4b43-a89e-8a7342b727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91dba2-7eae-4dab-995c-787d82f2284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664FD4-75B2-490D-8DA6-8CA6AE1B0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d867b-4668-4b43-a89e-8a7342b727c0"/>
    <ds:schemaRef ds:uri="0a91dba2-7eae-4dab-995c-787d82f228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033131-2E46-4869-B536-A0CE41E58068}">
  <ds:schemaRefs>
    <ds:schemaRef ds:uri="http://schemas.microsoft.com/sharepoint/v3/contenttype/forms"/>
  </ds:schemaRefs>
</ds:datastoreItem>
</file>

<file path=customXml/itemProps3.xml><?xml version="1.0" encoding="utf-8"?>
<ds:datastoreItem xmlns:ds="http://schemas.openxmlformats.org/officeDocument/2006/customXml" ds:itemID="{35539A88-0520-4B56-AC08-E82DE2B20C4B}">
  <ds:schemaRefs>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0a91dba2-7eae-4dab-995c-787d82f22841"/>
    <ds:schemaRef ds:uri="8aed867b-4668-4b43-a89e-8a7342b727c0"/>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a76f1a2f-47ad-4cb6-b4cc-46a9b3b76eb7}" enabled="1" method="Privileged" siteId="{40137940-edd1-480e-9dbc-05284a00c146}" removed="0"/>
</clbl:labelList>
</file>

<file path=docProps/app.xml><?xml version="1.0" encoding="utf-8"?>
<Properties xmlns="http://schemas.openxmlformats.org/officeDocument/2006/extended-properties" xmlns:vt="http://schemas.openxmlformats.org/officeDocument/2006/docPropsVTypes">
  <TotalTime>10909</TotalTime>
  <Words>180</Words>
  <Application>Microsoft Office PowerPoint</Application>
  <PresentationFormat>On-screen Show (16:9)</PresentationFormat>
  <Paragraphs>11</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Montserrat ExtraBold</vt:lpstr>
      <vt:lpstr>Arial</vt:lpstr>
      <vt:lpstr>Simple Light</vt:lpstr>
      <vt:lpstr>Intuety Bringing AI Into the Workplace</vt:lpstr>
      <vt:lpstr>Intuety Bringing AI In To The Workplace</vt:lpstr>
      <vt:lpstr>Intuety Bringing AI Into the Workplace</vt:lpstr>
      <vt:lpstr>Intuety Bringing AI Into The Work Place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Know-How. Now. Cut the waste, stop the mistakes and make every day on the job count.    intuety.io</dc:title>
  <dc:creator>aled</dc:creator>
  <cp:lastModifiedBy>Andrew Firth</cp:lastModifiedBy>
  <cp:revision>8</cp:revision>
  <dcterms:modified xsi:type="dcterms:W3CDTF">2022-08-30T09:38:03Z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0x01010032F8746CF062B3408D2A9F6FF6A23DA2</vt:lpwstr>
  </property>
</Properties>
</file>